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3" r:id="rId1"/>
  </p:sldMasterIdLst>
  <p:notesMasterIdLst>
    <p:notesMasterId r:id="rId17"/>
  </p:notesMasterIdLst>
  <p:handoutMasterIdLst>
    <p:handoutMasterId r:id="rId18"/>
  </p:handoutMasterIdLst>
  <p:sldIdLst>
    <p:sldId id="273" r:id="rId2"/>
    <p:sldId id="285" r:id="rId3"/>
    <p:sldId id="287" r:id="rId4"/>
    <p:sldId id="288" r:id="rId5"/>
    <p:sldId id="279" r:id="rId6"/>
    <p:sldId id="286" r:id="rId7"/>
    <p:sldId id="289" r:id="rId8"/>
    <p:sldId id="258" r:id="rId9"/>
    <p:sldId id="290" r:id="rId10"/>
    <p:sldId id="268" r:id="rId11"/>
    <p:sldId id="276" r:id="rId12"/>
    <p:sldId id="275" r:id="rId13"/>
    <p:sldId id="278" r:id="rId14"/>
    <p:sldId id="281" r:id="rId15"/>
    <p:sldId id="284"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750C4"/>
    <a:srgbClr val="74207B"/>
    <a:srgbClr val="7F12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36" autoAdjust="0"/>
  </p:normalViewPr>
  <p:slideViewPr>
    <p:cSldViewPr snapToGrid="0" snapToObjects="1">
      <p:cViewPr varScale="1">
        <p:scale>
          <a:sx n="40" d="100"/>
          <a:sy n="40" d="100"/>
        </p:scale>
        <p:origin x="1480" y="40"/>
      </p:cViewPr>
      <p:guideLst>
        <p:guide orient="horz" pos="2160"/>
        <p:guide pos="2880"/>
      </p:guideLst>
    </p:cSldViewPr>
  </p:slideViewPr>
  <p:notesTextViewPr>
    <p:cViewPr>
      <p:scale>
        <a:sx n="100" d="100"/>
        <a:sy n="100" d="100"/>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ヒラギノ角ゴ Pro W3" charset="-128"/>
                <a:cs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0602C777-0350-43EE-AB35-8C7927C03744}" type="datetime1">
              <a:rPr lang="en-US" altLang="en-US"/>
              <a:pPr>
                <a:defRPr/>
              </a:pPr>
              <a:t>3/13/2019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ヒラギノ角ゴ Pro W3" charset="-128"/>
                <a:cs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2DED7B1-A808-425D-9B69-8F9A37C45E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ABF9729-83D2-40A6-9DA0-FA31826C3311}" type="datetime1">
              <a:rPr lang="en-US" altLang="en-US"/>
              <a:pPr>
                <a:defRPr/>
              </a:pPr>
              <a:t>3/13/2019</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F151DF2-FF20-458B-A236-DBA40D216A5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Thank you for joining us today and for registering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2150FB37-FCA3-4B4F-8732-94ADA050CA7A}"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Lunch will be provided by Panera</a:t>
            </a:r>
          </a:p>
          <a:p>
            <a:endParaRPr lang="en-US" altLang="en-US" dirty="0"/>
          </a:p>
          <a:p>
            <a:r>
              <a:rPr lang="en-US" altLang="en-US" dirty="0"/>
              <a:t>Every single student is recognized at the conclusion of the ESOL Academic Competition. After lunch in the cafeteria, all students will assemble in the auditorium for entertainment and inspiration for a short while.  Our special guest speaker this year is an ELL and our new director of the Diversity, Prevention and Intervention Department.—Tom Albano</a:t>
            </a:r>
          </a:p>
          <a:p>
            <a:endParaRPr lang="en-US" altLang="en-US" dirty="0"/>
          </a:p>
          <a:p>
            <a:r>
              <a:rPr lang="en-US" altLang="en-US" dirty="0"/>
              <a:t>The Middle School award ceremony will be held in the auditorium and the high school awards ceremony will take place in the gymnasium. Each participant will receive a ribbon, a medal, or a trophy. Our mission is for each student to leave feeling recognized for their accomplishments and contributions to a successful day!  </a:t>
            </a:r>
          </a:p>
          <a:p>
            <a:endParaRPr lang="en-US" altLang="en-US" dirty="0"/>
          </a:p>
          <a:p>
            <a:r>
              <a:rPr lang="en-US" altLang="en-US" dirty="0"/>
              <a:t>Feel free to join us.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D9FCA924-1343-409F-B927-0020B3967212}"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hope you are as excited as we are! Thank you for playing such an integral role in our ESOL Academic Competition.  Our ELLs are going to shine!</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09E7ABD0-D1CC-4A46-9DB4-D1236AEB3256}"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6B6576E2-F31B-4358-B116-6FE047DAFD35}" type="slidenum">
              <a:rPr lang="en-US" altLang="en-US"/>
              <a:pPr>
                <a:spcBef>
                  <a:spcPct val="0"/>
                </a:spcBef>
              </a:pPr>
              <a:t>12</a:t>
            </a:fld>
            <a:endParaRPr lang="en-US" altLang="en-US"/>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On behalf of the Bilingual/ESOL Department and all of the English Language Learners, thank you for supporting our 2016 ESOL Academic Competition. See you soon!</a:t>
            </a:r>
          </a:p>
          <a:p>
            <a:pPr eaLnBrk="1" hangingPunct="1">
              <a:spcBef>
                <a:spcPct val="0"/>
              </a:spcBef>
            </a:pPr>
            <a:endParaRPr lang="en-US" altLang="en-US">
              <a:latin typeface="Arial" panose="020B0604020202020204" pitchFamily="34" charset="0"/>
              <a:ea typeface="MS PGothic"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You may follow us on Twitter @ </a:t>
            </a:r>
            <a:r>
              <a:rPr lang="en-US" altLang="en-US" dirty="0" err="1"/>
              <a:t>BrowardESOL</a:t>
            </a:r>
            <a:r>
              <a:rPr lang="en-US" altLang="en-US" dirty="0"/>
              <a:t> and of course, on Facebook and Pinterest.  When tweeting on the day of the event, please use the hashtag #2018EAC so that all participants can follow the excitement of the day.</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0F9B67E0-9817-47F4-A551-E56DF19D3654}"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 have a lot of folks to thank to making today possible.</a:t>
            </a:r>
          </a:p>
          <a:p>
            <a:r>
              <a:rPr lang="en-US" altLang="en-US"/>
              <a:t>Benchmark(Stephanie Seeman) and </a:t>
            </a:r>
          </a:p>
          <a:p>
            <a:r>
              <a:rPr lang="en-US" altLang="en-US"/>
              <a:t>2Excel Learning (Betty Peirera) – water, juice, granola bars and supplies</a:t>
            </a:r>
          </a:p>
          <a:p>
            <a:endParaRPr lang="en-US" altLang="en-US"/>
          </a:p>
          <a:p>
            <a:r>
              <a:rPr lang="en-US" altLang="en-US"/>
              <a:t>Lakeshore(could not attend) – Krispy Crème</a:t>
            </a:r>
          </a:p>
          <a:p>
            <a:endParaRPr lang="en-US" altLang="en-US"/>
          </a:p>
          <a:p>
            <a:r>
              <a:rPr lang="en-US" altLang="en-US"/>
              <a:t>Houghton Mifflin Harcourt – Lunch for students</a:t>
            </a:r>
          </a:p>
          <a:p>
            <a:endParaRPr lang="en-US" altLang="en-US"/>
          </a:p>
          <a:p>
            <a:r>
              <a:rPr lang="en-US" altLang="en-US"/>
              <a:t>Teacher Created Materials – Judge’s Breakfast!</a:t>
            </a:r>
          </a:p>
          <a:p>
            <a:endParaRPr lang="en-US" altLang="en-US"/>
          </a:p>
          <a:p>
            <a:r>
              <a:rPr lang="en-US" altLang="en-US"/>
              <a:t>How many of you are returning judges?  You know it is going to be an exciting and sometimes emotional time.  Our English Language Learners will inspire you for sure.</a:t>
            </a:r>
          </a:p>
          <a:p>
            <a:endParaRPr lang="en-US" altLang="en-US"/>
          </a:p>
          <a:p>
            <a:endParaRPr lang="en-US" altLang="en-US"/>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740BFC5D-DD8A-471E-997C-4D5D3827BB05}"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a:t>Before we discuss the events, brief explanation of the language classifications &amp; proficiency levels.</a:t>
            </a:r>
          </a:p>
          <a:p>
            <a:endParaRPr lang="en-US" altLang="en-US" sz="1400"/>
          </a:p>
          <a:p>
            <a:r>
              <a:rPr lang="en-US" altLang="en-US" sz="1400"/>
              <a:t>ELLs who are competing may have different language classifications or proficiency levels, but they are grouped together in the same event.  For ease of scheduling, we have organized students as you can see in the table.  Students who are classified as A1’s, beginning English speakers compete alongside  Level 1 students who are at the entering proficiency level.  </a:t>
            </a:r>
          </a:p>
          <a:p>
            <a:endParaRPr lang="en-US" altLang="en-US" sz="1400"/>
          </a:p>
          <a:p>
            <a:r>
              <a:rPr lang="en-US" altLang="en-US" sz="1400"/>
              <a:t>Students classified as A2’s and Level 2’s compete, B1’s and Level 3’s, B2’s and Level 4’s and C1’s and Level 5’s. We just wanted you to be aware and will make every effort to ensure that students are in the right room.</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DC4BBFA9-CA09-4149-BFE6-6E8D98332F46}" type="slidenum">
              <a:rPr lang="en-US" altLang="en-US"/>
              <a:pPr>
                <a:spcBef>
                  <a:spcPct val="0"/>
                </a:spcBef>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again to Piper High School for hosting us.</a:t>
            </a:r>
          </a:p>
          <a:p>
            <a:endParaRPr lang="en-US" dirty="0"/>
          </a:p>
          <a:p>
            <a:r>
              <a:rPr lang="en-US" dirty="0"/>
              <a:t>We wanted to take this time to touch base so we will have a successful EAC.</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2</a:t>
            </a:fld>
            <a:endParaRPr lang="en-US" altLang="en-US"/>
          </a:p>
        </p:txBody>
      </p:sp>
    </p:spTree>
    <p:extLst>
      <p:ext uri="{BB962C8B-B14F-4D97-AF65-F5344CB8AC3E}">
        <p14:creationId xmlns:p14="http://schemas.microsoft.com/office/powerpoint/2010/main" val="392561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jump in and take a look at what should be happening now.</a:t>
            </a:r>
          </a:p>
          <a:p>
            <a:endParaRPr lang="en-US" dirty="0"/>
          </a:p>
          <a:p>
            <a:r>
              <a:rPr lang="en-US" dirty="0"/>
              <a:t>Thanks to those of you who have completed the school registration process. (registered school coordinator and contact info.) AND your principal has signed off on your participation</a:t>
            </a:r>
          </a:p>
          <a:p>
            <a:endParaRPr lang="en-US" dirty="0"/>
          </a:p>
          <a:p>
            <a:r>
              <a:rPr lang="en-US" dirty="0"/>
              <a:t>If you have not already done so, Please log in to the EAC online registration database to double check that your coordinator information is up to date.</a:t>
            </a:r>
          </a:p>
          <a:p>
            <a:endParaRPr lang="en-US" dirty="0"/>
          </a:p>
          <a:p>
            <a:r>
              <a:rPr lang="en-US" dirty="0"/>
              <a:t>(the deadline was February 15</a:t>
            </a:r>
            <a:r>
              <a:rPr lang="en-US" baseline="30000" dirty="0"/>
              <a:t>th</a:t>
            </a:r>
            <a:r>
              <a:rPr lang="en-US" dirty="0"/>
              <a:t>)</a:t>
            </a:r>
          </a:p>
          <a:p>
            <a:endParaRPr lang="en-US" dirty="0"/>
          </a:p>
          <a:p>
            <a:r>
              <a:rPr lang="en-US" dirty="0"/>
              <a:t>The majority of you have accepted the Canvas Course Invitation.</a:t>
            </a:r>
          </a:p>
          <a:p>
            <a:endParaRPr lang="en-US" dirty="0"/>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3</a:t>
            </a:fld>
            <a:endParaRPr lang="en-US" altLang="en-US"/>
          </a:p>
        </p:txBody>
      </p:sp>
    </p:spTree>
    <p:extLst>
      <p:ext uri="{BB962C8B-B14F-4D97-AF65-F5344CB8AC3E}">
        <p14:creationId xmlns:p14="http://schemas.microsoft.com/office/powerpoint/2010/main" val="2025741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Registration – whether they are submitting or attending on the day of</a:t>
            </a:r>
          </a:p>
          <a:p>
            <a:endParaRPr lang="en-US" dirty="0"/>
          </a:p>
          <a:p>
            <a:r>
              <a:rPr lang="en-US" dirty="0"/>
              <a:t>All of this information we are going to discuss can be found in the Events Overview section of the Canvas Course.  In fact, there are directions on how to register your students on CANVAS.</a:t>
            </a:r>
          </a:p>
          <a:p>
            <a:endParaRPr lang="en-US" dirty="0"/>
          </a:p>
          <a:p>
            <a:r>
              <a:rPr lang="en-US" dirty="0"/>
              <a:t>Please submit on an ongoing basis.  Folks are ready to begin scoring.</a:t>
            </a:r>
          </a:p>
          <a:p>
            <a:endParaRPr lang="en-US" dirty="0"/>
          </a:p>
          <a:p>
            <a:endParaRPr lang="en-US" dirty="0"/>
          </a:p>
          <a:p>
            <a:r>
              <a:rPr lang="en-US" dirty="0"/>
              <a:t>Media – up to 3 entries per school</a:t>
            </a:r>
          </a:p>
          <a:p>
            <a:r>
              <a:rPr lang="en-US" dirty="0"/>
              <a:t>Plays/Skits – one entry per school</a:t>
            </a:r>
          </a:p>
          <a:p>
            <a:r>
              <a:rPr lang="en-US" dirty="0"/>
              <a:t>Talents – one act per school</a:t>
            </a:r>
          </a:p>
          <a:p>
            <a:r>
              <a:rPr lang="en-US" dirty="0"/>
              <a:t>Original Artwork – 3 entries per school</a:t>
            </a:r>
          </a:p>
          <a:p>
            <a:endParaRPr lang="en-US" dirty="0"/>
          </a:p>
          <a:p>
            <a:r>
              <a:rPr lang="en-US" dirty="0"/>
              <a:t>Writing, Original Oratory, Plays/Skits, and Original Artwork must be original</a:t>
            </a:r>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4</a:t>
            </a:fld>
            <a:endParaRPr lang="en-US" altLang="en-US"/>
          </a:p>
        </p:txBody>
      </p:sp>
    </p:spTree>
    <p:extLst>
      <p:ext uri="{BB962C8B-B14F-4D97-AF65-F5344CB8AC3E}">
        <p14:creationId xmlns:p14="http://schemas.microsoft.com/office/powerpoint/2010/main" val="282649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So, speaking of original entries, writing is one of those categories.</a:t>
            </a:r>
          </a:p>
          <a:p>
            <a:r>
              <a:rPr lang="en-US" altLang="en-US" dirty="0"/>
              <a:t>So, we wanted provide an example of the process.</a:t>
            </a:r>
          </a:p>
          <a:p>
            <a:endParaRPr lang="en-US" altLang="en-US" dirty="0"/>
          </a:p>
          <a:p>
            <a:r>
              <a:rPr lang="en-US" altLang="en-US" dirty="0"/>
              <a:t>This information is all found in the EAC manual, but let’s look at some highlights.</a:t>
            </a:r>
          </a:p>
          <a:p>
            <a:endParaRPr lang="en-US" altLang="en-US" dirty="0"/>
          </a:p>
          <a:p>
            <a:r>
              <a:rPr lang="en-US" altLang="en-US" dirty="0"/>
              <a:t>We trust that you parked in the West lot. So, about 400 ELLs are preparing to go to the auditorium</a:t>
            </a:r>
          </a:p>
          <a:p>
            <a:endParaRPr lang="en-US" altLang="en-US" dirty="0"/>
          </a:p>
          <a:p>
            <a:r>
              <a:rPr lang="en-US" altLang="en-US" dirty="0"/>
              <a:t>The competition will take place in Building A for middle school and Building B for high school. We hope you find the map helpful, but please know there will be plenty of staff to assist.</a:t>
            </a:r>
          </a:p>
          <a:p>
            <a:endParaRPr lang="en-US" altLang="en-US" dirty="0"/>
          </a:p>
          <a:p>
            <a:r>
              <a:rPr lang="en-US" altLang="en-US" dirty="0"/>
              <a:t>Awards for high school will take place in the Mini Auditorium</a:t>
            </a:r>
          </a:p>
          <a:p>
            <a:r>
              <a:rPr lang="en-US" altLang="en-US" dirty="0"/>
              <a:t>Awards for middle school will take place in the auditorium</a:t>
            </a:r>
          </a:p>
          <a:p>
            <a:endParaRPr lang="en-US" altLang="en-US" dirty="0"/>
          </a:p>
          <a:p>
            <a:endParaRPr lang="en-US" altLang="en-US" dirty="0"/>
          </a:p>
          <a:p>
            <a:endParaRPr lang="en-US" altLang="en-US" dirty="0"/>
          </a:p>
          <a:p>
            <a:endParaRPr lang="en-US"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5E7DA3E0-E643-450B-B88B-6820130B6BC0}" type="slidenum">
              <a:rPr lang="en-US" altLang="en-US"/>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Artwork is scored on the day of the competition.</a:t>
            </a:r>
          </a:p>
          <a:p>
            <a:endParaRPr lang="en-US" dirty="0"/>
          </a:p>
          <a:p>
            <a:r>
              <a:rPr lang="en-US" dirty="0"/>
              <a:t>Hopefully, all of your ELLs are working on their creative arts or language mastery event.  Artwork is scored on the day of the competition. Let’s take a look at the process.</a:t>
            </a:r>
          </a:p>
          <a:p>
            <a:endParaRPr lang="en-US" dirty="0"/>
          </a:p>
          <a:p>
            <a:r>
              <a:rPr lang="en-US" dirty="0"/>
              <a:t>Follow the Original Artwork School Project/Poster Guidelines in the EAC Manual. Sample scoring sheets are available there.</a:t>
            </a:r>
          </a:p>
          <a:p>
            <a:endParaRPr lang="en-US" dirty="0"/>
          </a:p>
          <a:p>
            <a:r>
              <a:rPr lang="en-US" dirty="0"/>
              <a:t>We need accurate record keeping so we have enough awards for all students.</a:t>
            </a:r>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6</a:t>
            </a:fld>
            <a:endParaRPr lang="en-US" altLang="en-US"/>
          </a:p>
        </p:txBody>
      </p:sp>
    </p:spTree>
    <p:extLst>
      <p:ext uri="{BB962C8B-B14F-4D97-AF65-F5344CB8AC3E}">
        <p14:creationId xmlns:p14="http://schemas.microsoft.com/office/powerpoint/2010/main" val="2161921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SIP password is required</a:t>
            </a:r>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7</a:t>
            </a:fld>
            <a:endParaRPr lang="en-US" altLang="en-US"/>
          </a:p>
        </p:txBody>
      </p:sp>
    </p:spTree>
    <p:extLst>
      <p:ext uri="{BB962C8B-B14F-4D97-AF65-F5344CB8AC3E}">
        <p14:creationId xmlns:p14="http://schemas.microsoft.com/office/powerpoint/2010/main" val="1311685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 hope you have had  the opportunity to meet your partner who you will judge events with you during the competition events. We also hope you had review the contents of your judge’s  folder.  </a:t>
            </a:r>
          </a:p>
          <a:p>
            <a:endParaRPr lang="en-US" altLang="en-US" dirty="0"/>
          </a:p>
          <a:p>
            <a:r>
              <a:rPr lang="en-US" altLang="en-US" dirty="0"/>
              <a:t>Each judge has been assigned 3-4 events and will remain in the same classroom throughout the morning.  There will be student volunteers and staff from the Bilingual/ESOL Department in the classroom and out in the hallway. In fact, this year we are fully automating our scoring system</a:t>
            </a:r>
          </a:p>
          <a:p>
            <a:endParaRPr lang="en-US" altLang="en-US" dirty="0"/>
          </a:p>
          <a:p>
            <a:pPr eaLnBrk="1" hangingPunct="1">
              <a:buFont typeface="Wingdings 2" panose="05020102010507070707" pitchFamily="18" charset="2"/>
              <a:buChar char=""/>
            </a:pPr>
            <a:r>
              <a:rPr lang="en-US" altLang="en-US" dirty="0">
                <a:solidFill>
                  <a:srgbClr val="000000"/>
                </a:solidFill>
              </a:rPr>
              <a:t>Event Criteria/Guidelines</a:t>
            </a:r>
          </a:p>
          <a:p>
            <a:pPr eaLnBrk="1" hangingPunct="1">
              <a:buFont typeface="Wingdings 2" panose="05020102010507070707" pitchFamily="18" charset="2"/>
              <a:buChar char=""/>
            </a:pPr>
            <a:r>
              <a:rPr lang="en-US" altLang="en-US" dirty="0">
                <a:solidFill>
                  <a:srgbClr val="000000"/>
                </a:solidFill>
              </a:rPr>
              <a:t>Scoring Sheets</a:t>
            </a:r>
          </a:p>
          <a:p>
            <a:pPr eaLnBrk="1" hangingPunct="1">
              <a:buFont typeface="Wingdings 2" panose="05020102010507070707" pitchFamily="18" charset="2"/>
              <a:buChar char=""/>
            </a:pPr>
            <a:r>
              <a:rPr lang="en-US" altLang="en-US" dirty="0">
                <a:solidFill>
                  <a:srgbClr val="000000"/>
                </a:solidFill>
              </a:rPr>
              <a:t>Attendance List(s)</a:t>
            </a:r>
          </a:p>
          <a:p>
            <a:pPr eaLnBrk="1" hangingPunct="1">
              <a:buFont typeface="Wingdings 2" panose="05020102010507070707" pitchFamily="18" charset="2"/>
              <a:buChar char=""/>
            </a:pPr>
            <a:r>
              <a:rPr lang="en-US" altLang="en-US" dirty="0">
                <a:solidFill>
                  <a:srgbClr val="000000"/>
                </a:solidFill>
              </a:rPr>
              <a:t>Language </a:t>
            </a:r>
            <a:r>
              <a:rPr lang="en-US" altLang="en-US" dirty="0" err="1">
                <a:solidFill>
                  <a:srgbClr val="000000"/>
                </a:solidFill>
              </a:rPr>
              <a:t>Classif</a:t>
            </a:r>
            <a:endParaRPr lang="en-US" altLang="en-US" dirty="0">
              <a:solidFill>
                <a:srgbClr val="000000"/>
              </a:solidFill>
            </a:endParaRPr>
          </a:p>
          <a:p>
            <a:endParaRPr lang="en-US" altLang="en-US" dirty="0"/>
          </a:p>
          <a:p>
            <a:endParaRPr lang="en-US" altLang="en-US" dirty="0"/>
          </a:p>
          <a:p>
            <a:r>
              <a:rPr lang="en-US" altLang="en-US" dirty="0"/>
              <a:t> If you need anything or have questions, just ask.  We want to make this a seamless process for you and the participants.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2950" indent="-285750">
              <a:spcBef>
                <a:spcPct val="30000"/>
              </a:spcBef>
              <a:defRPr sz="1200">
                <a:solidFill>
                  <a:schemeClr val="tx1"/>
                </a:solidFill>
                <a:latin typeface="Calibri" panose="020F0502020204030204" pitchFamily="34" charset="0"/>
                <a:ea typeface="ヒラギノ角ゴ Pro W3" charset="-128"/>
              </a:defRPr>
            </a:lvl2pPr>
            <a:lvl3pPr marL="1143000" indent="-228600">
              <a:spcBef>
                <a:spcPct val="30000"/>
              </a:spcBef>
              <a:defRPr sz="1200">
                <a:solidFill>
                  <a:schemeClr val="tx1"/>
                </a:solidFill>
                <a:latin typeface="Calibri" panose="020F0502020204030204" pitchFamily="34" charset="0"/>
                <a:ea typeface="ヒラギノ角ゴ Pro W3" charset="-128"/>
              </a:defRPr>
            </a:lvl3pPr>
            <a:lvl4pPr marL="1600200" indent="-228600">
              <a:spcBef>
                <a:spcPct val="30000"/>
              </a:spcBef>
              <a:defRPr sz="1200">
                <a:solidFill>
                  <a:schemeClr val="tx1"/>
                </a:solidFill>
                <a:latin typeface="Calibri" panose="020F0502020204030204" pitchFamily="34" charset="0"/>
                <a:ea typeface="ヒラギノ角ゴ Pro W3" charset="-128"/>
              </a:defRPr>
            </a:lvl4pPr>
            <a:lvl5pPr marL="2057400" indent="-228600">
              <a:spcBef>
                <a:spcPct val="30000"/>
              </a:spcBef>
              <a:defRPr sz="1200">
                <a:solidFill>
                  <a:schemeClr val="tx1"/>
                </a:solidFill>
                <a:latin typeface="Calibri" panose="020F0502020204030204"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a:spcBef>
                <a:spcPct val="0"/>
              </a:spcBef>
            </a:pPr>
            <a:fld id="{169FD4C6-ED5F-466E-A04D-39D981ABCF12}" type="slidenum">
              <a:rPr lang="en-US" altLang="en-US"/>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share this information with your students:</a:t>
            </a:r>
          </a:p>
          <a:p>
            <a:endParaRPr lang="en-US" dirty="0"/>
          </a:p>
          <a:p>
            <a:r>
              <a:rPr lang="en-US" dirty="0"/>
              <a:t>When dismissed from the cafeteria where you will have breakfast, please bring ALL documents with you to the opening ceremony.</a:t>
            </a:r>
          </a:p>
          <a:p>
            <a:endParaRPr lang="en-US" dirty="0"/>
          </a:p>
          <a:p>
            <a:r>
              <a:rPr lang="en-US" dirty="0"/>
              <a:t>This includes:</a:t>
            </a:r>
          </a:p>
          <a:p>
            <a:r>
              <a:rPr lang="en-US" dirty="0"/>
              <a:t>The roster listing who is participating in each event (and their language classifications)</a:t>
            </a:r>
          </a:p>
          <a:p>
            <a:r>
              <a:rPr lang="en-US" dirty="0"/>
              <a:t>Make sure students bring the copies of text for judges or props needed for their presentation</a:t>
            </a:r>
          </a:p>
        </p:txBody>
      </p:sp>
      <p:sp>
        <p:nvSpPr>
          <p:cNvPr id="4" name="Slide Number Placeholder 3"/>
          <p:cNvSpPr>
            <a:spLocks noGrp="1"/>
          </p:cNvSpPr>
          <p:nvPr>
            <p:ph type="sldNum" sz="quarter" idx="5"/>
          </p:nvPr>
        </p:nvSpPr>
        <p:spPr/>
        <p:txBody>
          <a:bodyPr/>
          <a:lstStyle/>
          <a:p>
            <a:pPr>
              <a:defRPr/>
            </a:pPr>
            <a:fld id="{4F151DF2-FF20-458B-A236-DBA40D216A51}" type="slidenum">
              <a:rPr lang="en-US" altLang="en-US" smtClean="0"/>
              <a:pPr>
                <a:defRPr/>
              </a:pPr>
              <a:t>9</a:t>
            </a:fld>
            <a:endParaRPr lang="en-US" altLang="en-US"/>
          </a:p>
        </p:txBody>
      </p:sp>
    </p:spTree>
    <p:extLst>
      <p:ext uri="{BB962C8B-B14F-4D97-AF65-F5344CB8AC3E}">
        <p14:creationId xmlns:p14="http://schemas.microsoft.com/office/powerpoint/2010/main" val="53889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FDADD03-43B5-4DEE-A54B-A0842154802C}" type="datetime1">
              <a:rPr lang="en-US" altLang="en-US"/>
              <a:pPr>
                <a:defRPr/>
              </a:pPr>
              <a:t>3/13/2019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D2C362-10AB-47FF-B9D8-88F205E58C08}" type="slidenum">
              <a:rPr lang="en-US" altLang="en-US"/>
              <a:pPr>
                <a:defRPr/>
              </a:pPr>
              <a:t>‹#›</a:t>
            </a:fld>
            <a:endParaRPr lang="en-US" altLang="en-US"/>
          </a:p>
        </p:txBody>
      </p:sp>
    </p:spTree>
    <p:extLst>
      <p:ext uri="{BB962C8B-B14F-4D97-AF65-F5344CB8AC3E}">
        <p14:creationId xmlns:p14="http://schemas.microsoft.com/office/powerpoint/2010/main" val="1067530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5BB02EC-B4ED-425B-9756-98FD43FBDF7A}" type="datetime1">
              <a:rPr lang="en-US" altLang="en-US"/>
              <a:pPr>
                <a:defRPr/>
              </a:pPr>
              <a:t>3/13/2019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4F09DE-4CCF-4BA8-A038-440EEB9589B1}" type="slidenum">
              <a:rPr lang="en-US" altLang="en-US"/>
              <a:pPr>
                <a:defRPr/>
              </a:pPr>
              <a:t>‹#›</a:t>
            </a:fld>
            <a:endParaRPr lang="en-US" altLang="en-US"/>
          </a:p>
        </p:txBody>
      </p:sp>
    </p:spTree>
    <p:extLst>
      <p:ext uri="{BB962C8B-B14F-4D97-AF65-F5344CB8AC3E}">
        <p14:creationId xmlns:p14="http://schemas.microsoft.com/office/powerpoint/2010/main" val="31413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C414D7-17CD-4DCB-8F1A-F4C7E4CFEFC5}" type="datetime1">
              <a:rPr lang="en-US" altLang="en-US"/>
              <a:pPr>
                <a:defRPr/>
              </a:pPr>
              <a:t>3/13/2019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C8471-0441-4626-B0BB-D03EA7EDB0A2}" type="slidenum">
              <a:rPr lang="en-US" altLang="en-US"/>
              <a:pPr>
                <a:defRPr/>
              </a:pPr>
              <a:t>‹#›</a:t>
            </a:fld>
            <a:endParaRPr lang="en-US" altLang="en-US"/>
          </a:p>
        </p:txBody>
      </p:sp>
    </p:spTree>
    <p:extLst>
      <p:ext uri="{BB962C8B-B14F-4D97-AF65-F5344CB8AC3E}">
        <p14:creationId xmlns:p14="http://schemas.microsoft.com/office/powerpoint/2010/main" val="98435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E7016A3-21AA-402A-84FE-5BD92BF1E138}" type="datetime1">
              <a:rPr lang="en-US" altLang="en-US"/>
              <a:pPr>
                <a:defRPr/>
              </a:pPr>
              <a:t>3/13/2019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9C763E-A329-4A2F-BD4E-792CDEC1EE7E}" type="slidenum">
              <a:rPr lang="en-US" altLang="en-US"/>
              <a:pPr>
                <a:defRPr/>
              </a:pPr>
              <a:t>‹#›</a:t>
            </a:fld>
            <a:endParaRPr lang="en-US" altLang="en-US"/>
          </a:p>
        </p:txBody>
      </p:sp>
    </p:spTree>
    <p:extLst>
      <p:ext uri="{BB962C8B-B14F-4D97-AF65-F5344CB8AC3E}">
        <p14:creationId xmlns:p14="http://schemas.microsoft.com/office/powerpoint/2010/main" val="3105919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0E989DC-54C5-46A8-91F0-014501F70D87}" type="datetime1">
              <a:rPr lang="en-US" altLang="en-US"/>
              <a:pPr>
                <a:defRPr/>
              </a:pPr>
              <a:t>3/13/2019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8567CB-ADB7-4D51-987D-904D58901F61}" type="slidenum">
              <a:rPr lang="en-US" altLang="en-US"/>
              <a:pPr>
                <a:defRPr/>
              </a:pPr>
              <a:t>‹#›</a:t>
            </a:fld>
            <a:endParaRPr lang="en-US" altLang="en-US"/>
          </a:p>
        </p:txBody>
      </p:sp>
    </p:spTree>
    <p:extLst>
      <p:ext uri="{BB962C8B-B14F-4D97-AF65-F5344CB8AC3E}">
        <p14:creationId xmlns:p14="http://schemas.microsoft.com/office/powerpoint/2010/main" val="377211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451E981-7015-4ED2-B41E-566922E138F8}" type="datetime1">
              <a:rPr lang="en-US" altLang="en-US"/>
              <a:pPr>
                <a:defRPr/>
              </a:pPr>
              <a:t>3/13/2019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DE164D-F7B3-4010-B5C8-912338431363}" type="slidenum">
              <a:rPr lang="en-US" altLang="en-US"/>
              <a:pPr>
                <a:defRPr/>
              </a:pPr>
              <a:t>‹#›</a:t>
            </a:fld>
            <a:endParaRPr lang="en-US" altLang="en-US"/>
          </a:p>
        </p:txBody>
      </p:sp>
    </p:spTree>
    <p:extLst>
      <p:ext uri="{BB962C8B-B14F-4D97-AF65-F5344CB8AC3E}">
        <p14:creationId xmlns:p14="http://schemas.microsoft.com/office/powerpoint/2010/main" val="26439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4712FD7-C359-41DC-BC62-2CD862099E89}" type="datetime1">
              <a:rPr lang="en-US" altLang="en-US"/>
              <a:pPr>
                <a:defRPr/>
              </a:pPr>
              <a:t>3/13/2019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798406F-4CFE-4673-BD86-6AF165A25BA0}" type="slidenum">
              <a:rPr lang="en-US" altLang="en-US"/>
              <a:pPr>
                <a:defRPr/>
              </a:pPr>
              <a:t>‹#›</a:t>
            </a:fld>
            <a:endParaRPr lang="en-US" altLang="en-US"/>
          </a:p>
        </p:txBody>
      </p:sp>
    </p:spTree>
    <p:extLst>
      <p:ext uri="{BB962C8B-B14F-4D97-AF65-F5344CB8AC3E}">
        <p14:creationId xmlns:p14="http://schemas.microsoft.com/office/powerpoint/2010/main" val="390443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FCFE057-6CE7-42B6-966E-83B1D5F111D3}" type="datetime1">
              <a:rPr lang="en-US" altLang="en-US"/>
              <a:pPr>
                <a:defRPr/>
              </a:pPr>
              <a:t>3/13/2019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C9C602B-EBB0-4482-A89F-7C7B2AC43354}" type="slidenum">
              <a:rPr lang="en-US" altLang="en-US"/>
              <a:pPr>
                <a:defRPr/>
              </a:pPr>
              <a:t>‹#›</a:t>
            </a:fld>
            <a:endParaRPr lang="en-US" altLang="en-US"/>
          </a:p>
        </p:txBody>
      </p:sp>
    </p:spTree>
    <p:extLst>
      <p:ext uri="{BB962C8B-B14F-4D97-AF65-F5344CB8AC3E}">
        <p14:creationId xmlns:p14="http://schemas.microsoft.com/office/powerpoint/2010/main" val="1046057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3DB949-10C1-4B8E-98B1-59D2CF156870}" type="datetime1">
              <a:rPr lang="en-US" altLang="en-US"/>
              <a:pPr>
                <a:defRPr/>
              </a:pPr>
              <a:t>3/13/2019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A46EC7-BA1C-47AF-8DE8-5E13F624E12E}" type="slidenum">
              <a:rPr lang="en-US" altLang="en-US"/>
              <a:pPr>
                <a:defRPr/>
              </a:pPr>
              <a:t>‹#›</a:t>
            </a:fld>
            <a:endParaRPr lang="en-US" altLang="en-US"/>
          </a:p>
        </p:txBody>
      </p:sp>
    </p:spTree>
    <p:extLst>
      <p:ext uri="{BB962C8B-B14F-4D97-AF65-F5344CB8AC3E}">
        <p14:creationId xmlns:p14="http://schemas.microsoft.com/office/powerpoint/2010/main" val="244709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32E60A7-830E-4064-B956-B3C45BE09328}" type="datetime1">
              <a:rPr lang="en-US" altLang="en-US"/>
              <a:pPr>
                <a:defRPr/>
              </a:pPr>
              <a:t>3/13/2019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7EF0DF6-CF84-45C4-AA5D-C89FAA5CD400}" type="slidenum">
              <a:rPr lang="en-US" altLang="en-US"/>
              <a:pPr>
                <a:defRPr/>
              </a:pPr>
              <a:t>‹#›</a:t>
            </a:fld>
            <a:endParaRPr lang="en-US" altLang="en-US"/>
          </a:p>
        </p:txBody>
      </p:sp>
    </p:spTree>
    <p:extLst>
      <p:ext uri="{BB962C8B-B14F-4D97-AF65-F5344CB8AC3E}">
        <p14:creationId xmlns:p14="http://schemas.microsoft.com/office/powerpoint/2010/main" val="930232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EBCBD6B-8BD6-46BF-8A37-A4DE269104DF}" type="datetime1">
              <a:rPr lang="en-US" altLang="en-US"/>
              <a:pPr>
                <a:defRPr/>
              </a:pPr>
              <a:t>3/13/2019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C6D6A1-2115-46DF-9FB7-78695FDA2AC5}" type="slidenum">
              <a:rPr lang="en-US" altLang="en-US"/>
              <a:pPr>
                <a:defRPr/>
              </a:pPr>
              <a:t>‹#›</a:t>
            </a:fld>
            <a:endParaRPr lang="en-US" altLang="en-US"/>
          </a:p>
        </p:txBody>
      </p:sp>
    </p:spTree>
    <p:extLst>
      <p:ext uri="{BB962C8B-B14F-4D97-AF65-F5344CB8AC3E}">
        <p14:creationId xmlns:p14="http://schemas.microsoft.com/office/powerpoint/2010/main" val="76439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7FE74FF4-A3DC-433B-A30D-E4522E233FF0}" type="datetime1">
              <a:rPr lang="en-US" altLang="en-US"/>
              <a:pPr>
                <a:defRPr/>
              </a:pPr>
              <a:t>3/13/2019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ヒラギノ角ゴ Pro W3" charset="-128"/>
                <a:cs typeface="ヒラギノ角ゴ Pro W3"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552F59E-F5DD-4B46-A44D-1C41A008DD0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fontAlgn="base">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sol.browardschool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jpeg"/><Relationship Id="rId18" Type="http://schemas.openxmlformats.org/officeDocument/2006/relationships/image" Target="../media/image25.jpe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jpeg"/><Relationship Id="rId2" Type="http://schemas.openxmlformats.org/officeDocument/2006/relationships/notesSlide" Target="../notesSlides/notesSlide14.xml"/><Relationship Id="rId16" Type="http://schemas.openxmlformats.org/officeDocument/2006/relationships/image" Target="../media/image23.jpeg"/><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bcps.browardschools.com/research/esol/aca_comp/index.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hyperlink" Target="mailto:sasha.alvarez@browardschools.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bcps.browardschools.com/research/esol/aca_comp/index.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bcps.browardschools.com/research/esol/aca_comp/index.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88" y="657903"/>
            <a:ext cx="9144000" cy="1143000"/>
          </a:xfrm>
        </p:spPr>
        <p:txBody>
          <a:bodyPr>
            <a:normAutofit fontScale="90000"/>
          </a:bodyPr>
          <a:lstStyle/>
          <a:p>
            <a:pPr eaLnBrk="1" hangingPunct="1">
              <a:defRPr/>
            </a:pPr>
            <a:r>
              <a:rPr lang="en-US" altLang="en-US" sz="4000" b="1" dirty="0">
                <a:ea typeface="ヒラギノ角ゴ Pro W3" charset="-128"/>
              </a:rPr>
              <a:t>2019 ESOL Academic Competition</a:t>
            </a:r>
            <a:br>
              <a:rPr lang="en-US" altLang="en-US" sz="4000" b="1" dirty="0">
                <a:ea typeface="ヒラギノ角ゴ Pro W3" charset="-128"/>
              </a:rPr>
            </a:br>
            <a:r>
              <a:rPr lang="en-US" altLang="en-US" sz="4000" b="1" dirty="0">
                <a:ea typeface="ヒラギノ角ゴ Pro W3" charset="-128"/>
              </a:rPr>
              <a:t>Coordinator Overview</a:t>
            </a:r>
            <a:br>
              <a:rPr lang="en-US" altLang="en-US" sz="4000" dirty="0">
                <a:ea typeface="ヒラギノ角ゴ Pro W3" charset="-128"/>
              </a:rPr>
            </a:br>
            <a:r>
              <a:rPr lang="en-US" altLang="en-US" sz="2800" dirty="0">
                <a:ea typeface="ヒラギノ角ゴ Pro W3" charset="-128"/>
              </a:rPr>
              <a:t>Wednesday, March 13, 2019</a:t>
            </a:r>
            <a:br>
              <a:rPr lang="en-US" altLang="en-US" sz="2800" dirty="0">
                <a:ea typeface="ヒラギノ角ゴ Pro W3" charset="-128"/>
              </a:rPr>
            </a:br>
            <a:r>
              <a:rPr lang="en-US" altLang="en-US" sz="2800" dirty="0">
                <a:ea typeface="ヒラギノ角ゴ Pro W3" charset="-128"/>
              </a:rPr>
              <a:t>Skype Session</a:t>
            </a:r>
          </a:p>
        </p:txBody>
      </p:sp>
      <p:sp>
        <p:nvSpPr>
          <p:cNvPr id="29699" name="TextBox 4"/>
          <p:cNvSpPr txBox="1">
            <a:spLocks noChangeArrowheads="1"/>
          </p:cNvSpPr>
          <p:nvPr/>
        </p:nvSpPr>
        <p:spPr bwMode="auto">
          <a:xfrm>
            <a:off x="308211" y="4704458"/>
            <a:ext cx="9144000" cy="13239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endParaRPr lang="en-US" sz="4000" b="1" dirty="0">
              <a:solidFill>
                <a:srgbClr val="FF0000"/>
              </a:solidFill>
              <a:latin typeface="+mn-lt"/>
              <a:cs typeface="Helvetica" charset="0"/>
            </a:endParaRPr>
          </a:p>
          <a:p>
            <a:pPr algn="ctr" eaLnBrk="1" hangingPunct="1">
              <a:defRPr/>
            </a:pPr>
            <a:r>
              <a:rPr lang="en-US" sz="4000" b="1" dirty="0">
                <a:solidFill>
                  <a:srgbClr val="0070C0"/>
                </a:solidFill>
                <a:latin typeface="+mn-lt"/>
                <a:cs typeface="Helvetica" charset="0"/>
              </a:rPr>
              <a:t>“Navigating the Path to Biliteracy”</a:t>
            </a:r>
          </a:p>
        </p:txBody>
      </p:sp>
      <p:pic>
        <p:nvPicPr>
          <p:cNvPr id="6" name="Picture 5">
            <a:extLst>
              <a:ext uri="{FF2B5EF4-FFF2-40B4-BE49-F238E27FC236}">
                <a16:creationId xmlns:a16="http://schemas.microsoft.com/office/drawing/2014/main" id="{3814F414-797E-42EE-8065-79D0AA776232}"/>
              </a:ext>
            </a:extLst>
          </p:cNvPr>
          <p:cNvPicPr>
            <a:picLocks noChangeAspect="1"/>
          </p:cNvPicPr>
          <p:nvPr/>
        </p:nvPicPr>
        <p:blipFill>
          <a:blip r:embed="rId3"/>
          <a:stretch>
            <a:fillRect/>
          </a:stretch>
        </p:blipFill>
        <p:spPr>
          <a:xfrm>
            <a:off x="3464178" y="2246419"/>
            <a:ext cx="2832067" cy="2832067"/>
          </a:xfrm>
          <a:prstGeom prst="rect">
            <a:avLst/>
          </a:prstGeom>
        </p:spPr>
      </p:pic>
      <p:pic>
        <p:nvPicPr>
          <p:cNvPr id="7" name="Picture 1" descr="ESOL_logo-print.pdf">
            <a:extLst>
              <a:ext uri="{FF2B5EF4-FFF2-40B4-BE49-F238E27FC236}">
                <a16:creationId xmlns:a16="http://schemas.microsoft.com/office/drawing/2014/main" id="{C31A2794-3936-4041-B5CB-00A466DEA076}"/>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3470" b="24962"/>
          <a:stretch>
            <a:fillRect/>
          </a:stretch>
        </p:blipFill>
        <p:spPr bwMode="auto">
          <a:xfrm>
            <a:off x="7390239" y="6200097"/>
            <a:ext cx="1445550" cy="569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b="1" dirty="0">
                <a:ea typeface="ヒラギノ角ゴ Pro W3" charset="-128"/>
              </a:rPr>
              <a:t>Award Ceremonies</a:t>
            </a:r>
          </a:p>
        </p:txBody>
      </p:sp>
      <p:sp>
        <p:nvSpPr>
          <p:cNvPr id="30723" name="Content Placeholder 2"/>
          <p:cNvSpPr>
            <a:spLocks noGrp="1"/>
          </p:cNvSpPr>
          <p:nvPr>
            <p:ph idx="4294967295"/>
          </p:nvPr>
        </p:nvSpPr>
        <p:spPr>
          <a:xfrm>
            <a:off x="1876760" y="1830722"/>
            <a:ext cx="5839494" cy="1598278"/>
          </a:xfrm>
        </p:spPr>
        <p:txBody>
          <a:bodyPr/>
          <a:lstStyle/>
          <a:p>
            <a:pPr marL="0" indent="0" eaLnBrk="1" hangingPunct="1">
              <a:buNone/>
            </a:pPr>
            <a:r>
              <a:rPr lang="en-US" altLang="en-US" sz="3600" dirty="0">
                <a:ea typeface="ヒラギノ角ゴ Pro W3" charset="-128"/>
              </a:rPr>
              <a:t>After lunch all students will be recognized for their efforts!</a:t>
            </a:r>
          </a:p>
        </p:txBody>
      </p:sp>
      <p:pic>
        <p:nvPicPr>
          <p:cNvPr id="30724" name="Picture 6" descr="Image result for aw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0938" y="4911725"/>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descr="Image result for aw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8" y="4595813"/>
            <a:ext cx="22193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4294967295"/>
          </p:nvPr>
        </p:nvSpPr>
        <p:spPr>
          <a:xfrm>
            <a:off x="214313" y="276225"/>
            <a:ext cx="8686800" cy="6037263"/>
          </a:xfrm>
        </p:spPr>
        <p:txBody>
          <a:bodyPr/>
          <a:lstStyle/>
          <a:p>
            <a:pPr algn="ctr" eaLnBrk="1" hangingPunct="1">
              <a:spcBef>
                <a:spcPct val="0"/>
              </a:spcBef>
              <a:buFont typeface="Arial" panose="020B0604020202020204" pitchFamily="34" charset="0"/>
              <a:buNone/>
            </a:pPr>
            <a:r>
              <a:rPr lang="en-US" altLang="en-US" sz="4400" b="1" dirty="0">
                <a:solidFill>
                  <a:srgbClr val="0000FF"/>
                </a:solidFill>
                <a:latin typeface="Century Gothic" panose="020B0502020202020204" pitchFamily="34" charset="0"/>
                <a:ea typeface="ヒラギノ角ゴ Pro W3" charset="-128"/>
              </a:rPr>
              <a:t>Saturday, April 27, 2019</a:t>
            </a:r>
          </a:p>
          <a:p>
            <a:pPr algn="ctr" eaLnBrk="1" hangingPunct="1">
              <a:spcBef>
                <a:spcPct val="0"/>
              </a:spcBef>
              <a:buFont typeface="Arial" panose="020B0604020202020204" pitchFamily="34" charset="0"/>
              <a:buNone/>
            </a:pPr>
            <a:r>
              <a:rPr lang="en-US" altLang="en-US" sz="4400" b="1" dirty="0">
                <a:solidFill>
                  <a:srgbClr val="0000FF"/>
                </a:solidFill>
                <a:latin typeface="Century Gothic" panose="020B0502020202020204" pitchFamily="34" charset="0"/>
                <a:ea typeface="ヒラギノ角ゴ Pro W3" charset="-128"/>
              </a:rPr>
              <a:t>Piper High School</a:t>
            </a:r>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rcRect t="7233" b="7233"/>
          <a:stretch>
            <a:fillRect/>
          </a:stretch>
        </p:blipFill>
        <p:spPr bwMode="auto">
          <a:xfrm>
            <a:off x="1007803" y="1860550"/>
            <a:ext cx="7362825" cy="4452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95400" y="566410"/>
            <a:ext cx="6705600" cy="523220"/>
          </a:xfrm>
          <a:prstGeom prst="rect">
            <a:avLst/>
          </a:prstGeom>
          <a:solidFill>
            <a:schemeClr val="accent5">
              <a:lumMod val="60000"/>
              <a:lumOff val="40000"/>
            </a:schemeClr>
          </a:solidFill>
          <a:ln>
            <a:solidFill>
              <a:srgbClr val="00009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37931725" indent="-37474525" eaLnBrk="0" hangingPunct="0">
              <a:defRPr sz="2400">
                <a:solidFill>
                  <a:schemeClr val="tx1"/>
                </a:solidFill>
                <a:latin typeface="Arial" charset="0"/>
                <a:ea typeface="ヒラギノ角ゴ Pro W3" charset="0"/>
                <a:cs typeface="ヒラギノ角ゴ Pro W3" charset="0"/>
              </a:defRPr>
            </a:lvl2pPr>
            <a:lvl3pPr eaLnBrk="0" hangingPunct="0">
              <a:defRPr sz="2400">
                <a:solidFill>
                  <a:schemeClr val="tx1"/>
                </a:solidFill>
                <a:latin typeface="Arial" charset="0"/>
                <a:ea typeface="ヒラギノ角ゴ Pro W3" charset="0"/>
                <a:cs typeface="ヒラギノ角ゴ Pro W3" charset="0"/>
              </a:defRPr>
            </a:lvl3pPr>
            <a:lvl4pPr eaLnBrk="0" hangingPunct="0">
              <a:defRPr sz="2400">
                <a:solidFill>
                  <a:schemeClr val="tx1"/>
                </a:solidFill>
                <a:latin typeface="Arial" charset="0"/>
                <a:ea typeface="ヒラギノ角ゴ Pro W3" charset="0"/>
                <a:cs typeface="ヒラギノ角ゴ Pro W3" charset="0"/>
              </a:defRPr>
            </a:lvl4pPr>
            <a:lvl5pPr eaLnBrk="0" hangingPunct="0">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defRPr/>
            </a:pPr>
            <a:r>
              <a:rPr lang="en-US" sz="2800" dirty="0">
                <a:ln>
                  <a:solidFill>
                    <a:schemeClr val="tx1"/>
                  </a:solidFill>
                </a:ln>
                <a:solidFill>
                  <a:srgbClr val="000000"/>
                </a:solidFill>
                <a:latin typeface="+mn-lt"/>
                <a:cs typeface="Helvetica"/>
              </a:rPr>
              <a:t>Bilingual/ESOL Leadership Team</a:t>
            </a:r>
          </a:p>
        </p:txBody>
      </p:sp>
      <p:sp>
        <p:nvSpPr>
          <p:cNvPr id="3" name="Content Placeholder 2"/>
          <p:cNvSpPr>
            <a:spLocks noGrp="1"/>
          </p:cNvSpPr>
          <p:nvPr>
            <p:ph idx="4294967295"/>
          </p:nvPr>
        </p:nvSpPr>
        <p:spPr>
          <a:xfrm>
            <a:off x="228600" y="1676400"/>
            <a:ext cx="8755063" cy="4876800"/>
          </a:xfrm>
        </p:spPr>
        <p:txBody>
          <a:bodyPr>
            <a:normAutofit/>
          </a:bodyPr>
          <a:lstStyle/>
          <a:p>
            <a:pPr algn="ctr" eaLnBrk="1" hangingPunct="1">
              <a:lnSpc>
                <a:spcPct val="50000"/>
              </a:lnSpc>
              <a:spcBef>
                <a:spcPct val="0"/>
              </a:spcBef>
              <a:buFont typeface="Brush Script MT" panose="03060802040406070304" pitchFamily="66" charset="0"/>
              <a:buNone/>
              <a:defRPr/>
            </a:pPr>
            <a:r>
              <a:rPr lang="pt-PT" altLang="en-US" sz="2400" b="1" dirty="0">
                <a:solidFill>
                  <a:srgbClr val="0070C0"/>
                </a:solidFill>
                <a:effectLst>
                  <a:outerShdw blurRad="38100" dist="38100" dir="2700000" algn="tl">
                    <a:srgbClr val="C0C0C0"/>
                  </a:outerShdw>
                </a:effectLst>
                <a:ea typeface="ヒラギノ角ゴ Pro W3" charset="-128"/>
              </a:rPr>
              <a:t>Vicky B. Saldala, Director</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Leyda Sotolongo, ESOL Curriculum Supervisor</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Stephanie Bustillo, Educational Specialist</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Melinda Mayers, Educational Specialist</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Blanca Guerra, Curriculum Supervisor, World Languages </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Idalina Orta, Dual Language Specialist</a:t>
            </a: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pt-PT" altLang="en-US" sz="2400" dirty="0">
              <a:solidFill>
                <a:srgbClr val="0070C0"/>
              </a:solidFill>
              <a:effectLst>
                <a:outerShdw blurRad="38100" dist="38100" dir="2700000" algn="tl">
                  <a:srgbClr val="C0C0C0"/>
                </a:outerShdw>
              </a:effectLst>
              <a:ea typeface="ヒラギノ角ゴ Pro W3" charset="-128"/>
            </a:endParaRPr>
          </a:p>
          <a:p>
            <a:pPr algn="ctr" eaLnBrk="1" hangingPunct="1">
              <a:lnSpc>
                <a:spcPct val="50000"/>
              </a:lnSpc>
              <a:spcBef>
                <a:spcPct val="0"/>
              </a:spcBef>
              <a:buFont typeface="Brush Script MT" panose="03060802040406070304" pitchFamily="66" charset="0"/>
              <a:buNone/>
              <a:defRPr/>
            </a:pPr>
            <a:r>
              <a:rPr lang="pt-PT" altLang="en-US" sz="2400" dirty="0">
                <a:solidFill>
                  <a:srgbClr val="0070C0"/>
                </a:solidFill>
                <a:effectLst>
                  <a:outerShdw blurRad="38100" dist="38100" dir="2700000" algn="tl">
                    <a:srgbClr val="C0C0C0"/>
                  </a:outerShdw>
                </a:effectLst>
                <a:ea typeface="ヒラギノ角ゴ Pro W3" charset="-128"/>
              </a:rPr>
              <a:t>Celina Chavez, Educational Specialist, Charter School Support</a:t>
            </a: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latin typeface="Helvetica" panose="020B0604020202020204" pitchFamily="34" charset="0"/>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latin typeface="Helvetica" panose="020B0604020202020204" pitchFamily="34" charset="0"/>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latin typeface="Helvetica" panose="020B0604020202020204" pitchFamily="34" charset="0"/>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latin typeface="Helvetica" panose="020B0604020202020204" pitchFamily="34" charset="0"/>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latin typeface="Helvetica" panose="020B0604020202020204" pitchFamily="34" charset="0"/>
              <a:ea typeface="ヒラギノ角ゴ Pro W3" charset="-128"/>
            </a:endParaRPr>
          </a:p>
          <a:p>
            <a:pPr algn="ctr" eaLnBrk="1" hangingPunct="1">
              <a:lnSpc>
                <a:spcPct val="50000"/>
              </a:lnSpc>
              <a:spcBef>
                <a:spcPct val="0"/>
              </a:spcBef>
              <a:buFont typeface="Brush Script MT" panose="03060802040406070304" pitchFamily="66" charset="0"/>
              <a:buNone/>
              <a:defRPr/>
            </a:pPr>
            <a:endParaRPr lang="en-US" altLang="en-US" sz="1400" dirty="0">
              <a:solidFill>
                <a:srgbClr val="0070C0"/>
              </a:solidFill>
              <a:effectLst>
                <a:outerShdw blurRad="38100" dist="38100" dir="2700000" algn="tl">
                  <a:srgbClr val="C0C0C0"/>
                </a:outerShdw>
              </a:effectLst>
              <a:ea typeface="ヒラギノ角ゴ Pro W3" charset="-128"/>
            </a:endParaRPr>
          </a:p>
          <a:p>
            <a:pPr algn="ctr" eaLnBrk="1" hangingPunct="1">
              <a:lnSpc>
                <a:spcPct val="70000"/>
              </a:lnSpc>
              <a:spcBef>
                <a:spcPct val="0"/>
              </a:spcBef>
              <a:buFont typeface="Brush Script MT" panose="03060802040406070304" pitchFamily="66" charset="0"/>
              <a:buNone/>
              <a:defRPr/>
            </a:pPr>
            <a:r>
              <a:rPr lang="en-US" altLang="en-US" sz="1600" dirty="0">
                <a:solidFill>
                  <a:srgbClr val="0070C0"/>
                </a:solidFill>
                <a:effectLst>
                  <a:outerShdw blurRad="38100" dist="38100" dir="2700000" algn="tl">
                    <a:srgbClr val="C0C0C0"/>
                  </a:outerShdw>
                </a:effectLst>
                <a:ea typeface="ヒラギノ角ゴ Pro W3" charset="-128"/>
              </a:rPr>
              <a:t>754-321-2590 KCW</a:t>
            </a:r>
          </a:p>
          <a:p>
            <a:pPr algn="ctr" eaLnBrk="1" hangingPunct="1">
              <a:lnSpc>
                <a:spcPct val="70000"/>
              </a:lnSpc>
              <a:spcBef>
                <a:spcPct val="0"/>
              </a:spcBef>
              <a:buFont typeface="Brush Script MT" panose="03060802040406070304" pitchFamily="66" charset="0"/>
              <a:buNone/>
              <a:defRPr/>
            </a:pPr>
            <a:r>
              <a:rPr lang="en-US" altLang="en-US" sz="1600" dirty="0">
                <a:solidFill>
                  <a:srgbClr val="0070C0"/>
                </a:solidFill>
                <a:effectLst>
                  <a:outerShdw blurRad="38100" dist="38100" dir="2700000" algn="tl">
                    <a:srgbClr val="C0C0C0"/>
                  </a:outerShdw>
                </a:effectLst>
                <a:ea typeface="ヒラギノ角ゴ Pro W3" charset="-128"/>
              </a:rPr>
              <a:t>754-321-2951 Pembroke Pines</a:t>
            </a:r>
          </a:p>
          <a:p>
            <a:pPr algn="ctr" eaLnBrk="1" hangingPunct="1">
              <a:lnSpc>
                <a:spcPct val="70000"/>
              </a:lnSpc>
              <a:spcBef>
                <a:spcPct val="0"/>
              </a:spcBef>
              <a:buFont typeface="Brush Script MT" panose="03060802040406070304" pitchFamily="66" charset="0"/>
              <a:buNone/>
              <a:defRPr/>
            </a:pPr>
            <a:r>
              <a:rPr lang="en-US" altLang="en-US" sz="1600" dirty="0">
                <a:solidFill>
                  <a:srgbClr val="0070C0"/>
                </a:solidFill>
                <a:effectLst>
                  <a:outerShdw blurRad="38100" dist="38100" dir="2700000" algn="tl">
                    <a:srgbClr val="C0C0C0"/>
                  </a:outerShdw>
                </a:effectLst>
                <a:ea typeface="ヒラギノ角ゴ Pro W3" charset="-128"/>
                <a:hlinkClick r:id="rId3">
                  <a:extLst>
                    <a:ext uri="{A12FA001-AC4F-418D-AE19-62706E023703}">
                      <ahyp:hlinkClr xmlns:ahyp="http://schemas.microsoft.com/office/drawing/2018/hyperlinkcolor" val="tx"/>
                    </a:ext>
                  </a:extLst>
                </a:hlinkClick>
              </a:rPr>
              <a:t>http://esol.browardschools.com</a:t>
            </a:r>
            <a:r>
              <a:rPr lang="en-US" altLang="en-US" sz="1600" dirty="0">
                <a:solidFill>
                  <a:srgbClr val="0070C0"/>
                </a:solidFill>
                <a:effectLst>
                  <a:outerShdw blurRad="38100" dist="38100" dir="2700000" algn="tl">
                    <a:srgbClr val="C0C0C0"/>
                  </a:outerShdw>
                </a:effectLst>
                <a:ea typeface="ヒラギノ角ゴ Pro W3" charset="-128"/>
              </a:rPr>
              <a:t> </a:t>
            </a:r>
          </a:p>
          <a:p>
            <a:pPr eaLnBrk="1" hangingPunct="1">
              <a:lnSpc>
                <a:spcPct val="60000"/>
              </a:lnSpc>
              <a:spcBef>
                <a:spcPct val="0"/>
              </a:spcBef>
              <a:defRPr/>
            </a:pPr>
            <a:endParaRPr lang="en-US" altLang="en-US" sz="1400" dirty="0">
              <a:solidFill>
                <a:srgbClr val="0070C0"/>
              </a:solidFill>
              <a:latin typeface="Calisto MT" panose="02040603050505030304" pitchFamily="18" charset="0"/>
              <a:ea typeface="ヒラギノ角ゴ Pro W3" charset="-128"/>
            </a:endParaRPr>
          </a:p>
          <a:p>
            <a:pPr eaLnBrk="1" hangingPunct="1">
              <a:lnSpc>
                <a:spcPct val="60000"/>
              </a:lnSpc>
              <a:spcBef>
                <a:spcPct val="0"/>
              </a:spcBef>
              <a:defRPr/>
            </a:pPr>
            <a:endParaRPr lang="en-US" altLang="en-US" sz="1400" dirty="0">
              <a:latin typeface="Franklin Gothic Book" panose="020B0503020102020204" pitchFamily="34" charset="0"/>
              <a:ea typeface="ヒラギノ角ゴ Pro W3" charset="-128"/>
            </a:endParaRPr>
          </a:p>
        </p:txBody>
      </p:sp>
      <p:pic>
        <p:nvPicPr>
          <p:cNvPr id="5" name="Picture 1" descr="ESOL_logo-print.pdf">
            <a:extLst>
              <a:ext uri="{FF2B5EF4-FFF2-40B4-BE49-F238E27FC236}">
                <a16:creationId xmlns:a16="http://schemas.microsoft.com/office/drawing/2014/main" id="{1E13EB8D-C87E-4A45-8FE8-01A949E254C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3470" b="24962"/>
          <a:stretch>
            <a:fillRect/>
          </a:stretch>
        </p:blipFill>
        <p:spPr bwMode="auto">
          <a:xfrm>
            <a:off x="7390239" y="6200097"/>
            <a:ext cx="1445550" cy="5694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3309938" y="452438"/>
            <a:ext cx="5403850" cy="584200"/>
          </a:xfrm>
          <a:prstGeom prst="rect">
            <a:avLst/>
          </a:prstGeom>
          <a:noFill/>
          <a:ln>
            <a:noFill/>
          </a:ln>
          <a:extLst>
            <a:ext uri="{909E8E84-426E-40dd-AFC4-6F175D3DCCD1}"/>
            <a:ext uri="{91240B29-F687-4f45-9708-019B960494DF}"/>
          </a:extLst>
        </p:spPr>
        <p:txBody>
          <a:bodyPr wrap="none">
            <a:spAutoFit/>
          </a:bodyPr>
          <a:lstStyle>
            <a:lvl1pPr>
              <a:defRPr sz="2000">
                <a:solidFill>
                  <a:schemeClr val="tx1"/>
                </a:solidFill>
                <a:latin typeface="Times" charset="0"/>
                <a:ea typeface="ヒラギノ角ゴ Pro W3" charset="0"/>
                <a:cs typeface="ヒラギノ角ゴ Pro W3" charset="0"/>
              </a:defRPr>
            </a:lvl1pPr>
            <a:lvl2pPr marL="742950" indent="-285750">
              <a:defRPr sz="2000">
                <a:solidFill>
                  <a:schemeClr val="tx1"/>
                </a:solidFill>
                <a:latin typeface="Times" charset="0"/>
                <a:ea typeface="ヒラギノ角ゴ Pro W3" charset="0"/>
                <a:cs typeface="ヒラギノ角ゴ Pro W3" charset="0"/>
              </a:defRPr>
            </a:lvl2pPr>
            <a:lvl3pPr marL="1143000" indent="-228600">
              <a:defRPr sz="2000">
                <a:solidFill>
                  <a:schemeClr val="tx1"/>
                </a:solidFill>
                <a:latin typeface="Times" charset="0"/>
                <a:ea typeface="ヒラギノ角ゴ Pro W3" charset="0"/>
                <a:cs typeface="ヒラギノ角ゴ Pro W3" charset="0"/>
              </a:defRPr>
            </a:lvl3pPr>
            <a:lvl4pPr marL="1600200" indent="-228600">
              <a:defRPr sz="2000">
                <a:solidFill>
                  <a:schemeClr val="tx1"/>
                </a:solidFill>
                <a:latin typeface="Times" charset="0"/>
                <a:ea typeface="ヒラギノ角ゴ Pro W3" charset="0"/>
                <a:cs typeface="ヒラギノ角ゴ Pro W3" charset="0"/>
              </a:defRPr>
            </a:lvl4pPr>
            <a:lvl5pPr marL="2057400" indent="-228600">
              <a:defRPr sz="2000">
                <a:solidFill>
                  <a:schemeClr val="tx1"/>
                </a:solidFill>
                <a:latin typeface="Times" charset="0"/>
                <a:ea typeface="ヒラギノ角ゴ Pro W3" charset="0"/>
                <a:cs typeface="ヒラギノ角ゴ Pro W3" charset="0"/>
              </a:defRPr>
            </a:lvl5pPr>
            <a:lvl6pPr marL="25146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6pPr>
            <a:lvl7pPr marL="29718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7pPr>
            <a:lvl8pPr marL="34290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8pPr>
            <a:lvl9pPr marL="38862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9pPr>
          </a:lstStyle>
          <a:p>
            <a:pPr eaLnBrk="1" hangingPunct="1">
              <a:defRPr/>
            </a:pPr>
            <a:r>
              <a:rPr lang="en-US" sz="3200" b="1" dirty="0">
                <a:solidFill>
                  <a:srgbClr val="0000FF"/>
                </a:solidFill>
                <a:latin typeface="+mn-lt"/>
                <a:cs typeface="Arial" charset="0"/>
              </a:rPr>
              <a:t>Follow Us On Social Media</a:t>
            </a:r>
          </a:p>
        </p:txBody>
      </p:sp>
      <p:pic>
        <p:nvPicPr>
          <p:cNvPr id="32771" name="Picture 5" descr="twitterico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617538"/>
            <a:ext cx="169545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transparent-facebook-logo-icon1-1024x102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1625600"/>
            <a:ext cx="1474788"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descr="Pinterest-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125788"/>
            <a:ext cx="1470025"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657225" y="2679700"/>
            <a:ext cx="3157538" cy="523875"/>
          </a:xfrm>
          <a:prstGeom prst="rect">
            <a:avLst/>
          </a:prstGeom>
          <a:noFill/>
          <a:ln>
            <a:noFill/>
          </a:ln>
          <a:extLst>
            <a:ext uri="{909E8E84-426E-40dd-AFC4-6F175D3DCCD1}"/>
            <a:ext uri="{91240B29-F687-4f45-9708-019B960494DF}"/>
          </a:extLst>
        </p:spPr>
        <p:txBody>
          <a:bodyPr>
            <a:spAutoFit/>
          </a:bodyPr>
          <a:lstStyle>
            <a:lvl1pPr>
              <a:defRPr sz="2000">
                <a:solidFill>
                  <a:schemeClr val="tx1"/>
                </a:solidFill>
                <a:latin typeface="Times" charset="0"/>
                <a:ea typeface="ヒラギノ角ゴ Pro W3" charset="0"/>
                <a:cs typeface="ヒラギノ角ゴ Pro W3" charset="0"/>
              </a:defRPr>
            </a:lvl1pPr>
            <a:lvl2pPr marL="742950" indent="-285750">
              <a:defRPr sz="2000">
                <a:solidFill>
                  <a:schemeClr val="tx1"/>
                </a:solidFill>
                <a:latin typeface="Times" charset="0"/>
                <a:ea typeface="ヒラギノ角ゴ Pro W3" charset="0"/>
                <a:cs typeface="ヒラギノ角ゴ Pro W3" charset="0"/>
              </a:defRPr>
            </a:lvl2pPr>
            <a:lvl3pPr marL="1143000" indent="-228600">
              <a:defRPr sz="2000">
                <a:solidFill>
                  <a:schemeClr val="tx1"/>
                </a:solidFill>
                <a:latin typeface="Times" charset="0"/>
                <a:ea typeface="ヒラギノ角ゴ Pro W3" charset="0"/>
                <a:cs typeface="ヒラギノ角ゴ Pro W3" charset="0"/>
              </a:defRPr>
            </a:lvl3pPr>
            <a:lvl4pPr marL="1600200" indent="-228600">
              <a:defRPr sz="2000">
                <a:solidFill>
                  <a:schemeClr val="tx1"/>
                </a:solidFill>
                <a:latin typeface="Times" charset="0"/>
                <a:ea typeface="ヒラギノ角ゴ Pro W3" charset="0"/>
                <a:cs typeface="ヒラギノ角ゴ Pro W3" charset="0"/>
              </a:defRPr>
            </a:lvl4pPr>
            <a:lvl5pPr marL="2057400" indent="-228600">
              <a:defRPr sz="2000">
                <a:solidFill>
                  <a:schemeClr val="tx1"/>
                </a:solidFill>
                <a:latin typeface="Times" charset="0"/>
                <a:ea typeface="ヒラギノ角ゴ Pro W3" charset="0"/>
                <a:cs typeface="ヒラギノ角ゴ Pro W3" charset="0"/>
              </a:defRPr>
            </a:lvl5pPr>
            <a:lvl6pPr marL="25146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6pPr>
            <a:lvl7pPr marL="29718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7pPr>
            <a:lvl8pPr marL="34290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8pPr>
            <a:lvl9pPr marL="38862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9pPr>
          </a:lstStyle>
          <a:p>
            <a:pPr eaLnBrk="1" hangingPunct="1">
              <a:defRPr/>
            </a:pPr>
            <a:r>
              <a:rPr lang="en-US" sz="2800" dirty="0">
                <a:solidFill>
                  <a:srgbClr val="0000FF"/>
                </a:solidFill>
                <a:latin typeface="+mn-lt"/>
              </a:rPr>
              <a:t>@BrowardESOL</a:t>
            </a:r>
          </a:p>
        </p:txBody>
      </p:sp>
      <p:sp>
        <p:nvSpPr>
          <p:cNvPr id="10" name="TextBox 9"/>
          <p:cNvSpPr txBox="1">
            <a:spLocks noChangeArrowheads="1"/>
          </p:cNvSpPr>
          <p:nvPr/>
        </p:nvSpPr>
        <p:spPr bwMode="auto">
          <a:xfrm>
            <a:off x="6505575" y="5094288"/>
            <a:ext cx="2063750" cy="954087"/>
          </a:xfrm>
          <a:prstGeom prst="rect">
            <a:avLst/>
          </a:prstGeom>
          <a:noFill/>
          <a:ln>
            <a:noFill/>
          </a:ln>
          <a:extLst>
            <a:ext uri="{909E8E84-426E-40dd-AFC4-6F175D3DCCD1}"/>
            <a:ext uri="{91240B29-F687-4f45-9708-019B960494DF}"/>
          </a:extLst>
        </p:spPr>
        <p:txBody>
          <a:bodyPr>
            <a:spAutoFit/>
          </a:bodyPr>
          <a:lstStyle>
            <a:lvl1pPr>
              <a:defRPr sz="2000">
                <a:solidFill>
                  <a:schemeClr val="tx1"/>
                </a:solidFill>
                <a:latin typeface="Times" charset="0"/>
                <a:ea typeface="ヒラギノ角ゴ Pro W3" charset="0"/>
                <a:cs typeface="ヒラギノ角ゴ Pro W3" charset="0"/>
              </a:defRPr>
            </a:lvl1pPr>
            <a:lvl2pPr marL="742950" indent="-285750">
              <a:defRPr sz="2000">
                <a:solidFill>
                  <a:schemeClr val="tx1"/>
                </a:solidFill>
                <a:latin typeface="Times" charset="0"/>
                <a:ea typeface="ヒラギノ角ゴ Pro W3" charset="0"/>
                <a:cs typeface="ヒラギノ角ゴ Pro W3" charset="0"/>
              </a:defRPr>
            </a:lvl2pPr>
            <a:lvl3pPr marL="1143000" indent="-228600">
              <a:defRPr sz="2000">
                <a:solidFill>
                  <a:schemeClr val="tx1"/>
                </a:solidFill>
                <a:latin typeface="Times" charset="0"/>
                <a:ea typeface="ヒラギノ角ゴ Pro W3" charset="0"/>
                <a:cs typeface="ヒラギノ角ゴ Pro W3" charset="0"/>
              </a:defRPr>
            </a:lvl3pPr>
            <a:lvl4pPr marL="1600200" indent="-228600">
              <a:defRPr sz="2000">
                <a:solidFill>
                  <a:schemeClr val="tx1"/>
                </a:solidFill>
                <a:latin typeface="Times" charset="0"/>
                <a:ea typeface="ヒラギノ角ゴ Pro W3" charset="0"/>
                <a:cs typeface="ヒラギノ角ゴ Pro W3" charset="0"/>
              </a:defRPr>
            </a:lvl4pPr>
            <a:lvl5pPr marL="2057400" indent="-228600">
              <a:defRPr sz="2000">
                <a:solidFill>
                  <a:schemeClr val="tx1"/>
                </a:solidFill>
                <a:latin typeface="Times" charset="0"/>
                <a:ea typeface="ヒラギノ角ゴ Pro W3" charset="0"/>
                <a:cs typeface="ヒラギノ角ゴ Pro W3" charset="0"/>
              </a:defRPr>
            </a:lvl5pPr>
            <a:lvl6pPr marL="25146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6pPr>
            <a:lvl7pPr marL="29718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7pPr>
            <a:lvl8pPr marL="34290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8pPr>
            <a:lvl9pPr marL="38862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9pPr>
          </a:lstStyle>
          <a:p>
            <a:pPr eaLnBrk="1" hangingPunct="1">
              <a:defRPr/>
            </a:pPr>
            <a:r>
              <a:rPr lang="en-US" sz="2800" dirty="0">
                <a:solidFill>
                  <a:srgbClr val="0000FF"/>
                </a:solidFill>
                <a:latin typeface="+mn-lt"/>
              </a:rPr>
              <a:t>Broward ESOL</a:t>
            </a:r>
          </a:p>
        </p:txBody>
      </p:sp>
      <p:sp>
        <p:nvSpPr>
          <p:cNvPr id="11" name="TextBox 10"/>
          <p:cNvSpPr txBox="1">
            <a:spLocks noChangeArrowheads="1"/>
          </p:cNvSpPr>
          <p:nvPr/>
        </p:nvSpPr>
        <p:spPr bwMode="auto">
          <a:xfrm>
            <a:off x="3552825" y="3644900"/>
            <a:ext cx="2459038" cy="1816100"/>
          </a:xfrm>
          <a:prstGeom prst="rect">
            <a:avLst/>
          </a:prstGeom>
          <a:noFill/>
          <a:ln>
            <a:noFill/>
          </a:ln>
          <a:extLst>
            <a:ext uri="{909E8E84-426E-40dd-AFC4-6F175D3DCCD1}"/>
            <a:ext uri="{91240B29-F687-4f45-9708-019B960494DF}"/>
          </a:extLst>
        </p:spPr>
        <p:txBody>
          <a:bodyPr>
            <a:spAutoFit/>
          </a:bodyPr>
          <a:lstStyle>
            <a:lvl1pPr>
              <a:defRPr sz="2000">
                <a:solidFill>
                  <a:schemeClr val="tx1"/>
                </a:solidFill>
                <a:latin typeface="Times" charset="0"/>
                <a:ea typeface="ヒラギノ角ゴ Pro W3" charset="0"/>
                <a:cs typeface="ヒラギノ角ゴ Pro W3" charset="0"/>
              </a:defRPr>
            </a:lvl1pPr>
            <a:lvl2pPr marL="742950" indent="-285750">
              <a:defRPr sz="2000">
                <a:solidFill>
                  <a:schemeClr val="tx1"/>
                </a:solidFill>
                <a:latin typeface="Times" charset="0"/>
                <a:ea typeface="ヒラギノ角ゴ Pro W3" charset="0"/>
                <a:cs typeface="ヒラギノ角ゴ Pro W3" charset="0"/>
              </a:defRPr>
            </a:lvl2pPr>
            <a:lvl3pPr marL="1143000" indent="-228600">
              <a:defRPr sz="2000">
                <a:solidFill>
                  <a:schemeClr val="tx1"/>
                </a:solidFill>
                <a:latin typeface="Times" charset="0"/>
                <a:ea typeface="ヒラギノ角ゴ Pro W3" charset="0"/>
                <a:cs typeface="ヒラギノ角ゴ Pro W3" charset="0"/>
              </a:defRPr>
            </a:lvl3pPr>
            <a:lvl4pPr marL="1600200" indent="-228600">
              <a:defRPr sz="2000">
                <a:solidFill>
                  <a:schemeClr val="tx1"/>
                </a:solidFill>
                <a:latin typeface="Times" charset="0"/>
                <a:ea typeface="ヒラギノ角ゴ Pro W3" charset="0"/>
                <a:cs typeface="ヒラギノ角ゴ Pro W3" charset="0"/>
              </a:defRPr>
            </a:lvl4pPr>
            <a:lvl5pPr marL="2057400" indent="-228600">
              <a:defRPr sz="2000">
                <a:solidFill>
                  <a:schemeClr val="tx1"/>
                </a:solidFill>
                <a:latin typeface="Times" charset="0"/>
                <a:ea typeface="ヒラギノ角ゴ Pro W3" charset="0"/>
                <a:cs typeface="ヒラギノ角ゴ Pro W3" charset="0"/>
              </a:defRPr>
            </a:lvl5pPr>
            <a:lvl6pPr marL="25146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6pPr>
            <a:lvl7pPr marL="29718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7pPr>
            <a:lvl8pPr marL="34290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8pPr>
            <a:lvl9pPr marL="38862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9pPr>
          </a:lstStyle>
          <a:p>
            <a:pPr eaLnBrk="1" hangingPunct="1">
              <a:defRPr/>
            </a:pPr>
            <a:r>
              <a:rPr lang="en-US" sz="2800" dirty="0">
                <a:solidFill>
                  <a:srgbClr val="0000FF"/>
                </a:solidFill>
                <a:latin typeface="+mn-lt"/>
              </a:rPr>
              <a:t>Broward Bilingual ESOL Department</a:t>
            </a:r>
          </a:p>
        </p:txBody>
      </p:sp>
      <p:sp>
        <p:nvSpPr>
          <p:cNvPr id="21" name="TextBox 20"/>
          <p:cNvSpPr txBox="1">
            <a:spLocks noChangeArrowheads="1"/>
          </p:cNvSpPr>
          <p:nvPr/>
        </p:nvSpPr>
        <p:spPr bwMode="auto">
          <a:xfrm>
            <a:off x="909638" y="3270250"/>
            <a:ext cx="1880451" cy="584775"/>
          </a:xfrm>
          <a:prstGeom prst="rect">
            <a:avLst/>
          </a:prstGeom>
          <a:noFill/>
          <a:ln>
            <a:noFill/>
          </a:ln>
          <a:extLst>
            <a:ext uri="{909E8E84-426E-40dd-AFC4-6F175D3DCCD1}"/>
            <a:ext uri="{91240B29-F687-4f45-9708-019B960494DF}"/>
          </a:extLst>
        </p:spPr>
        <p:txBody>
          <a:bodyPr wrap="none">
            <a:spAutoFit/>
          </a:bodyPr>
          <a:lstStyle>
            <a:lvl1pPr>
              <a:defRPr sz="2000">
                <a:solidFill>
                  <a:schemeClr val="tx1"/>
                </a:solidFill>
                <a:latin typeface="Times" charset="0"/>
                <a:ea typeface="ヒラギノ角ゴ Pro W3" charset="0"/>
                <a:cs typeface="ヒラギノ角ゴ Pro W3" charset="0"/>
              </a:defRPr>
            </a:lvl1pPr>
            <a:lvl2pPr marL="742950" indent="-285750">
              <a:defRPr sz="2000">
                <a:solidFill>
                  <a:schemeClr val="tx1"/>
                </a:solidFill>
                <a:latin typeface="Times" charset="0"/>
                <a:ea typeface="ヒラギノ角ゴ Pro W3" charset="0"/>
                <a:cs typeface="ヒラギノ角ゴ Pro W3" charset="0"/>
              </a:defRPr>
            </a:lvl2pPr>
            <a:lvl3pPr marL="1143000" indent="-228600">
              <a:defRPr sz="2000">
                <a:solidFill>
                  <a:schemeClr val="tx1"/>
                </a:solidFill>
                <a:latin typeface="Times" charset="0"/>
                <a:ea typeface="ヒラギノ角ゴ Pro W3" charset="0"/>
                <a:cs typeface="ヒラギノ角ゴ Pro W3" charset="0"/>
              </a:defRPr>
            </a:lvl3pPr>
            <a:lvl4pPr marL="1600200" indent="-228600">
              <a:defRPr sz="2000">
                <a:solidFill>
                  <a:schemeClr val="tx1"/>
                </a:solidFill>
                <a:latin typeface="Times" charset="0"/>
                <a:ea typeface="ヒラギノ角ゴ Pro W3" charset="0"/>
                <a:cs typeface="ヒラギノ角ゴ Pro W3" charset="0"/>
              </a:defRPr>
            </a:lvl4pPr>
            <a:lvl5pPr marL="2057400" indent="-228600">
              <a:defRPr sz="2000">
                <a:solidFill>
                  <a:schemeClr val="tx1"/>
                </a:solidFill>
                <a:latin typeface="Times" charset="0"/>
                <a:ea typeface="ヒラギノ角ゴ Pro W3" charset="0"/>
                <a:cs typeface="ヒラギノ角ゴ Pro W3" charset="0"/>
              </a:defRPr>
            </a:lvl5pPr>
            <a:lvl6pPr marL="25146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6pPr>
            <a:lvl7pPr marL="29718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7pPr>
            <a:lvl8pPr marL="34290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8pPr>
            <a:lvl9pPr marL="3886200" indent="-228600" algn="ctr" eaLnBrk="0" fontAlgn="base" hangingPunct="0">
              <a:spcBef>
                <a:spcPct val="0"/>
              </a:spcBef>
              <a:spcAft>
                <a:spcPct val="0"/>
              </a:spcAft>
              <a:defRPr sz="2000">
                <a:solidFill>
                  <a:schemeClr val="tx1"/>
                </a:solidFill>
                <a:latin typeface="Times" charset="0"/>
                <a:ea typeface="ヒラギノ角ゴ Pro W3" charset="0"/>
                <a:cs typeface="ヒラギノ角ゴ Pro W3" charset="0"/>
              </a:defRPr>
            </a:lvl9pPr>
          </a:lstStyle>
          <a:p>
            <a:pPr eaLnBrk="1" hangingPunct="1">
              <a:defRPr/>
            </a:pPr>
            <a:r>
              <a:rPr lang="en-US" sz="3200" b="1" dirty="0">
                <a:solidFill>
                  <a:srgbClr val="FF0000"/>
                </a:solidFill>
                <a:latin typeface="+mn-lt"/>
                <a:cs typeface="Arial" charset="0"/>
              </a:rPr>
              <a:t>#2019EAC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93888" y="228600"/>
            <a:ext cx="5483225" cy="811213"/>
          </a:xfrm>
          <a:solidFill>
            <a:schemeClr val="accent1">
              <a:lumMod val="40000"/>
              <a:lumOff val="60000"/>
            </a:schemeClr>
          </a:solidFill>
          <a:ln w="28575">
            <a:solidFill>
              <a:schemeClr val="tx1"/>
            </a:solidFill>
          </a:ln>
        </p:spPr>
        <p:txBody>
          <a:bodyPr/>
          <a:lstStyle/>
          <a:p>
            <a:pPr eaLnBrk="1" hangingPunct="1">
              <a:defRPr/>
            </a:pPr>
            <a:r>
              <a:rPr lang="en-US" sz="3600" b="1" dirty="0">
                <a:solidFill>
                  <a:srgbClr val="FF0000"/>
                </a:solidFill>
                <a:latin typeface="+mn-lt"/>
                <a:cs typeface="Arial Black"/>
              </a:rPr>
              <a:t>Thank you to our sponsors!</a:t>
            </a:r>
          </a:p>
        </p:txBody>
      </p:sp>
      <p:pic>
        <p:nvPicPr>
          <p:cNvPr id="6147" name="Picture 7" descr="Image result for teacher created material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9388" y="2463800"/>
            <a:ext cx="119221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8" descr="Image result for lakeshore learning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2503488"/>
            <a:ext cx="2109788"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Image result for i s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237163"/>
            <a:ext cx="868363"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0" descr="Image result for 2 excel learn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265238"/>
            <a:ext cx="232886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1" descr="Image result for eduresource solution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7013" y="4464050"/>
            <a:ext cx="13700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2" descr="Image result for thinking maps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9388" y="6216650"/>
            <a:ext cx="1912937"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062288" y="1430338"/>
            <a:ext cx="2622550"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30413" y="5978525"/>
            <a:ext cx="274478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86550" y="1262063"/>
            <a:ext cx="20574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11425" y="5422900"/>
            <a:ext cx="20097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446963" y="4395788"/>
            <a:ext cx="1708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5770563" y="4438650"/>
            <a:ext cx="1606550"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Picture 8"/>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204788" y="4551363"/>
            <a:ext cx="34686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04799" y="3722689"/>
            <a:ext cx="8632825" cy="461665"/>
          </a:xfrm>
          <a:prstGeom prst="rect">
            <a:avLst/>
          </a:prstGeom>
          <a:solidFill>
            <a:schemeClr val="accent5">
              <a:lumMod val="40000"/>
              <a:lumOff val="60000"/>
            </a:schemeClr>
          </a:solidFill>
          <a:ln w="28575">
            <a:solidFill>
              <a:schemeClr val="tx1"/>
            </a:solidFill>
          </a:ln>
        </p:spPr>
        <p:txBody>
          <a:bodyPr wrap="square">
            <a:spAutoFit/>
          </a:bodyPr>
          <a:lstStyle/>
          <a:p>
            <a:pPr algn="ctr" eaLnBrk="1" hangingPunct="1">
              <a:defRPr/>
            </a:pPr>
            <a:r>
              <a:rPr lang="en-US" sz="2400" b="1" dirty="0">
                <a:solidFill>
                  <a:srgbClr val="FF0000"/>
                </a:solidFill>
                <a:latin typeface="+mn-lt"/>
              </a:rPr>
              <a:t>...and for joining us to judge!</a:t>
            </a:r>
          </a:p>
        </p:txBody>
      </p:sp>
      <p:pic>
        <p:nvPicPr>
          <p:cNvPr id="6161" name="Picture 10"/>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859338" y="5480050"/>
            <a:ext cx="40671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1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3975" y="6246813"/>
            <a:ext cx="17653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12"/>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515225" y="6313488"/>
            <a:ext cx="1422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387" name="Picture 4" descr="WorldLang_globe-pri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14300"/>
            <a:ext cx="9794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Placeholder 3"/>
          <p:cNvGraphicFramePr>
            <a:graphicFrameLocks/>
          </p:cNvGraphicFramePr>
          <p:nvPr>
            <p:extLst>
              <p:ext uri="{D42A27DB-BD31-4B8C-83A1-F6EECF244321}">
                <p14:modId xmlns:p14="http://schemas.microsoft.com/office/powerpoint/2010/main" val="1359044779"/>
              </p:ext>
            </p:extLst>
          </p:nvPr>
        </p:nvGraphicFramePr>
        <p:xfrm>
          <a:off x="711200" y="1273176"/>
          <a:ext cx="7975600" cy="5091111"/>
        </p:xfrm>
        <a:graphic>
          <a:graphicData uri="http://schemas.openxmlformats.org/drawingml/2006/table">
            <a:tbl>
              <a:tblPr firstRow="1" bandRow="1">
                <a:tableStyleId>{5C22544A-7EE6-4342-B048-85BDC9FD1C3A}</a:tableStyleId>
              </a:tblPr>
              <a:tblGrid>
                <a:gridCol w="873103">
                  <a:extLst>
                    <a:ext uri="{9D8B030D-6E8A-4147-A177-3AD203B41FA5}">
                      <a16:colId xmlns:a16="http://schemas.microsoft.com/office/drawing/2014/main" val="3516532272"/>
                    </a:ext>
                  </a:extLst>
                </a:gridCol>
                <a:gridCol w="4636704">
                  <a:extLst>
                    <a:ext uri="{9D8B030D-6E8A-4147-A177-3AD203B41FA5}">
                      <a16:colId xmlns:a16="http://schemas.microsoft.com/office/drawing/2014/main" val="738814738"/>
                    </a:ext>
                  </a:extLst>
                </a:gridCol>
                <a:gridCol w="2465793">
                  <a:extLst>
                    <a:ext uri="{9D8B030D-6E8A-4147-A177-3AD203B41FA5}">
                      <a16:colId xmlns:a16="http://schemas.microsoft.com/office/drawing/2014/main" val="305321022"/>
                    </a:ext>
                  </a:extLst>
                </a:gridCol>
              </a:tblGrid>
              <a:tr h="1072248">
                <a:tc gridSpan="3">
                  <a:txBody>
                    <a:bodyPr/>
                    <a:lstStyle/>
                    <a:p>
                      <a:pPr algn="ctr"/>
                      <a:endParaRPr lang="en-US" sz="1800" dirty="0"/>
                    </a:p>
                    <a:p>
                      <a:pPr algn="ctr"/>
                      <a:r>
                        <a:rPr lang="en-US" sz="2800" dirty="0"/>
                        <a:t>Language Classifications/Proficiency Level</a:t>
                      </a:r>
                    </a:p>
                  </a:txBody>
                  <a:tcPr marL="91423" marR="91423" marT="45722" marB="45722"/>
                </a:tc>
                <a:tc hMerge="1">
                  <a:txBody>
                    <a:bodyPr/>
                    <a:lstStyle/>
                    <a:p>
                      <a:pPr algn="ctr"/>
                      <a:endParaRPr lang="en-US" dirty="0"/>
                    </a:p>
                  </a:txBody>
                  <a:tcPr/>
                </a:tc>
                <a:tc hMerge="1">
                  <a:txBody>
                    <a:bodyPr/>
                    <a:lstStyle/>
                    <a:p>
                      <a:pPr algn="ctr"/>
                      <a:endParaRPr lang="en-US" sz="1600" dirty="0"/>
                    </a:p>
                  </a:txBody>
                  <a:tcPr marL="91423" marR="91423" marT="45722" marB="45722"/>
                </a:tc>
                <a:extLst>
                  <a:ext uri="{0D108BD9-81ED-4DB2-BD59-A6C34878D82A}">
                    <a16:rowId xmlns:a16="http://schemas.microsoft.com/office/drawing/2014/main" val="992663291"/>
                  </a:ext>
                </a:extLst>
              </a:tr>
              <a:tr h="494496">
                <a:tc gridSpan="2">
                  <a:txBody>
                    <a:bodyPr/>
                    <a:lstStyle/>
                    <a:p>
                      <a:pPr algn="ctr"/>
                      <a:endParaRPr lang="en-US" sz="1800" b="1" dirty="0"/>
                    </a:p>
                  </a:txBody>
                  <a:tcPr marL="91423" marR="91423" marT="45722" marB="45722"/>
                </a:tc>
                <a:tc hMerge="1">
                  <a:txBody>
                    <a:bodyPr/>
                    <a:lstStyle/>
                    <a:p>
                      <a:pPr algn="ctr"/>
                      <a:endParaRPr lang="en-US" dirty="0"/>
                    </a:p>
                  </a:txBody>
                  <a:tcPr/>
                </a:tc>
                <a:tc>
                  <a:txBody>
                    <a:bodyPr/>
                    <a:lstStyle/>
                    <a:p>
                      <a:pPr algn="ctr"/>
                      <a:r>
                        <a:rPr lang="en-US" sz="1800" b="1" dirty="0"/>
                        <a:t>Description</a:t>
                      </a:r>
                    </a:p>
                  </a:txBody>
                  <a:tcPr marL="91423" marR="91423" marT="45722" marB="45722"/>
                </a:tc>
                <a:extLst>
                  <a:ext uri="{0D108BD9-81ED-4DB2-BD59-A6C34878D82A}">
                    <a16:rowId xmlns:a16="http://schemas.microsoft.com/office/drawing/2014/main" val="2738010109"/>
                  </a:ext>
                </a:extLst>
              </a:tr>
              <a:tr h="688422">
                <a:tc>
                  <a:txBody>
                    <a:bodyPr/>
                    <a:lstStyle/>
                    <a:p>
                      <a:pPr algn="ctr"/>
                      <a:r>
                        <a:rPr lang="en-US" sz="1800" b="1" dirty="0">
                          <a:solidFill>
                            <a:schemeClr val="accent2"/>
                          </a:solidFill>
                        </a:rPr>
                        <a:t>A1/1</a:t>
                      </a:r>
                    </a:p>
                  </a:txBody>
                  <a:tcPr marL="91423" marR="91423" marT="45722" marB="45722"/>
                </a:tc>
                <a:tc>
                  <a:txBody>
                    <a:bodyPr/>
                    <a:lstStyle/>
                    <a:p>
                      <a:r>
                        <a:rPr lang="en-US" sz="1800" b="1" dirty="0">
                          <a:solidFill>
                            <a:schemeClr val="accent2"/>
                          </a:solidFill>
                        </a:rPr>
                        <a:t>Beginning English</a:t>
                      </a:r>
                      <a:r>
                        <a:rPr lang="en-US" sz="1800" b="1" baseline="0" dirty="0">
                          <a:solidFill>
                            <a:schemeClr val="accent2"/>
                          </a:solidFill>
                        </a:rPr>
                        <a:t> speaker</a:t>
                      </a:r>
                      <a:endParaRPr lang="en-US" sz="1800" b="1" dirty="0">
                        <a:solidFill>
                          <a:schemeClr val="accent2"/>
                        </a:solidFill>
                      </a:endParaRPr>
                    </a:p>
                  </a:txBody>
                  <a:tcPr marL="91423" marR="91423" marT="45722" marB="45722"/>
                </a:tc>
                <a:tc>
                  <a:txBody>
                    <a:bodyPr/>
                    <a:lstStyle/>
                    <a:p>
                      <a:pPr algn="ctr"/>
                      <a:r>
                        <a:rPr lang="en-US" sz="1800" b="1" dirty="0">
                          <a:solidFill>
                            <a:schemeClr val="accent2"/>
                          </a:solidFill>
                        </a:rPr>
                        <a:t>Entering</a:t>
                      </a:r>
                    </a:p>
                  </a:txBody>
                  <a:tcPr marL="91423" marR="91423" marT="45722" marB="45722"/>
                </a:tc>
                <a:extLst>
                  <a:ext uri="{0D108BD9-81ED-4DB2-BD59-A6C34878D82A}">
                    <a16:rowId xmlns:a16="http://schemas.microsoft.com/office/drawing/2014/main" val="2970520501"/>
                  </a:ext>
                </a:extLst>
              </a:tr>
              <a:tr h="770679">
                <a:tc>
                  <a:txBody>
                    <a:bodyPr/>
                    <a:lstStyle/>
                    <a:p>
                      <a:pPr algn="ctr"/>
                      <a:r>
                        <a:rPr lang="en-US" sz="1800" b="1" dirty="0">
                          <a:solidFill>
                            <a:srgbClr val="FF0000"/>
                          </a:solidFill>
                        </a:rPr>
                        <a:t>A2/2</a:t>
                      </a:r>
                    </a:p>
                  </a:txBody>
                  <a:tcPr marL="91423" marR="91423" marT="45722" marB="45722"/>
                </a:tc>
                <a:tc>
                  <a:txBody>
                    <a:bodyPr/>
                    <a:lstStyle/>
                    <a:p>
                      <a:r>
                        <a:rPr lang="en-US" sz="1800" b="1" dirty="0">
                          <a:solidFill>
                            <a:srgbClr val="FF0000"/>
                          </a:solidFill>
                        </a:rPr>
                        <a:t>Early Intermediate English speaker</a:t>
                      </a:r>
                    </a:p>
                  </a:txBody>
                  <a:tcPr marL="91423" marR="91423" marT="45722" marB="45722"/>
                </a:tc>
                <a:tc>
                  <a:txBody>
                    <a:bodyPr/>
                    <a:lstStyle/>
                    <a:p>
                      <a:pPr algn="ctr"/>
                      <a:r>
                        <a:rPr lang="en-US" sz="1800" b="1" dirty="0">
                          <a:solidFill>
                            <a:srgbClr val="FF0000"/>
                          </a:solidFill>
                        </a:rPr>
                        <a:t>Emerging</a:t>
                      </a:r>
                    </a:p>
                  </a:txBody>
                  <a:tcPr marL="91423" marR="91423" marT="45722" marB="45722"/>
                </a:tc>
                <a:extLst>
                  <a:ext uri="{0D108BD9-81ED-4DB2-BD59-A6C34878D82A}">
                    <a16:rowId xmlns:a16="http://schemas.microsoft.com/office/drawing/2014/main" val="3614110133"/>
                  </a:ext>
                </a:extLst>
              </a:tr>
              <a:tr h="688422">
                <a:tc>
                  <a:txBody>
                    <a:bodyPr/>
                    <a:lstStyle/>
                    <a:p>
                      <a:pPr algn="ctr"/>
                      <a:r>
                        <a:rPr lang="en-US" sz="1800" b="1" dirty="0">
                          <a:solidFill>
                            <a:schemeClr val="accent6"/>
                          </a:solidFill>
                        </a:rPr>
                        <a:t>B1/3</a:t>
                      </a:r>
                    </a:p>
                  </a:txBody>
                  <a:tcPr marL="91423" marR="91423" marT="45722" marB="45722"/>
                </a:tc>
                <a:tc>
                  <a:txBody>
                    <a:bodyPr/>
                    <a:lstStyle/>
                    <a:p>
                      <a:r>
                        <a:rPr lang="en-US" sz="1800" b="1" dirty="0">
                          <a:solidFill>
                            <a:schemeClr val="accent6"/>
                          </a:solidFill>
                        </a:rPr>
                        <a:t>Intermediate English speaker</a:t>
                      </a:r>
                    </a:p>
                  </a:txBody>
                  <a:tcPr marL="91423" marR="91423" marT="45722" marB="45722"/>
                </a:tc>
                <a:tc>
                  <a:txBody>
                    <a:bodyPr/>
                    <a:lstStyle/>
                    <a:p>
                      <a:pPr algn="ctr"/>
                      <a:r>
                        <a:rPr lang="en-US" sz="1800" b="1" dirty="0">
                          <a:solidFill>
                            <a:schemeClr val="accent6"/>
                          </a:solidFill>
                        </a:rPr>
                        <a:t>Developing</a:t>
                      </a:r>
                    </a:p>
                  </a:txBody>
                  <a:tcPr marL="91423" marR="91423" marT="45722" marB="45722"/>
                </a:tc>
                <a:extLst>
                  <a:ext uri="{0D108BD9-81ED-4DB2-BD59-A6C34878D82A}">
                    <a16:rowId xmlns:a16="http://schemas.microsoft.com/office/drawing/2014/main" val="2060549629"/>
                  </a:ext>
                </a:extLst>
              </a:tr>
              <a:tr h="688422">
                <a:tc>
                  <a:txBody>
                    <a:bodyPr/>
                    <a:lstStyle/>
                    <a:p>
                      <a:pPr algn="ctr"/>
                      <a:r>
                        <a:rPr lang="en-US" sz="1800" b="1" dirty="0">
                          <a:solidFill>
                            <a:srgbClr val="70B75E"/>
                          </a:solidFill>
                        </a:rPr>
                        <a:t>B2/4</a:t>
                      </a:r>
                    </a:p>
                  </a:txBody>
                  <a:tcPr marL="91423" marR="91423" marT="45722" marB="45722"/>
                </a:tc>
                <a:tc>
                  <a:txBody>
                    <a:bodyPr/>
                    <a:lstStyle/>
                    <a:p>
                      <a:r>
                        <a:rPr lang="en-US" sz="1800" b="1" dirty="0">
                          <a:solidFill>
                            <a:srgbClr val="70B75E"/>
                          </a:solidFill>
                        </a:rPr>
                        <a:t>Early Advanced English speaker</a:t>
                      </a:r>
                    </a:p>
                  </a:txBody>
                  <a:tcPr marL="91423" marR="91423" marT="45722" marB="45722"/>
                </a:tc>
                <a:tc>
                  <a:txBody>
                    <a:bodyPr/>
                    <a:lstStyle/>
                    <a:p>
                      <a:pPr algn="ctr"/>
                      <a:r>
                        <a:rPr lang="en-US" sz="1800" b="1" dirty="0">
                          <a:solidFill>
                            <a:srgbClr val="70B75E"/>
                          </a:solidFill>
                        </a:rPr>
                        <a:t>Expanding</a:t>
                      </a:r>
                    </a:p>
                  </a:txBody>
                  <a:tcPr marL="91423" marR="91423" marT="45722" marB="45722"/>
                </a:tc>
                <a:extLst>
                  <a:ext uri="{0D108BD9-81ED-4DB2-BD59-A6C34878D82A}">
                    <a16:rowId xmlns:a16="http://schemas.microsoft.com/office/drawing/2014/main" val="3670108391"/>
                  </a:ext>
                </a:extLst>
              </a:tr>
              <a:tr h="688422">
                <a:tc>
                  <a:txBody>
                    <a:bodyPr/>
                    <a:lstStyle/>
                    <a:p>
                      <a:pPr algn="ctr"/>
                      <a:r>
                        <a:rPr lang="en-US" sz="1800" b="1" dirty="0">
                          <a:solidFill>
                            <a:schemeClr val="accent3"/>
                          </a:solidFill>
                        </a:rPr>
                        <a:t>C1/5</a:t>
                      </a:r>
                    </a:p>
                  </a:txBody>
                  <a:tcPr marL="91423" marR="91423" marT="45722" marB="45722"/>
                </a:tc>
                <a:tc>
                  <a:txBody>
                    <a:bodyPr/>
                    <a:lstStyle/>
                    <a:p>
                      <a:r>
                        <a:rPr lang="en-US" sz="1800" b="1" dirty="0">
                          <a:solidFill>
                            <a:schemeClr val="accent3"/>
                          </a:solidFill>
                        </a:rPr>
                        <a:t>Advanced English Speaker</a:t>
                      </a:r>
                    </a:p>
                  </a:txBody>
                  <a:tcPr marL="91423" marR="91423" marT="45722" marB="45722"/>
                </a:tc>
                <a:tc>
                  <a:txBody>
                    <a:bodyPr/>
                    <a:lstStyle/>
                    <a:p>
                      <a:pPr algn="ctr"/>
                      <a:r>
                        <a:rPr lang="en-US" sz="1800" b="1" dirty="0">
                          <a:solidFill>
                            <a:schemeClr val="accent3"/>
                          </a:solidFill>
                        </a:rPr>
                        <a:t>Bridging</a:t>
                      </a:r>
                    </a:p>
                  </a:txBody>
                  <a:tcPr marL="91423" marR="91423" marT="45722" marB="45722"/>
                </a:tc>
                <a:extLst>
                  <a:ext uri="{0D108BD9-81ED-4DB2-BD59-A6C34878D82A}">
                    <a16:rowId xmlns:a16="http://schemas.microsoft.com/office/drawing/2014/main" val="3492008367"/>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627E-00D0-4B4F-8CE0-3115E0F4C969}"/>
              </a:ext>
            </a:extLst>
          </p:cNvPr>
          <p:cNvSpPr>
            <a:spLocks noGrp="1"/>
          </p:cNvSpPr>
          <p:nvPr>
            <p:ph type="title"/>
          </p:nvPr>
        </p:nvSpPr>
        <p:spPr>
          <a:xfrm>
            <a:off x="-54591" y="233694"/>
            <a:ext cx="9253182" cy="1143000"/>
          </a:xfrm>
        </p:spPr>
        <p:txBody>
          <a:bodyPr/>
          <a:lstStyle/>
          <a:p>
            <a:r>
              <a:rPr lang="en-US" sz="3600" b="1" dirty="0">
                <a:solidFill>
                  <a:srgbClr val="0070C0"/>
                </a:solidFill>
              </a:rPr>
              <a:t>2019 ESOL Academic Competition (EAC)</a:t>
            </a:r>
          </a:p>
        </p:txBody>
      </p:sp>
      <p:sp>
        <p:nvSpPr>
          <p:cNvPr id="3" name="Rectangle 2">
            <a:extLst>
              <a:ext uri="{FF2B5EF4-FFF2-40B4-BE49-F238E27FC236}">
                <a16:creationId xmlns:a16="http://schemas.microsoft.com/office/drawing/2014/main" id="{6FBD8626-3B5A-4525-A988-9D7A3C9E0513}"/>
              </a:ext>
            </a:extLst>
          </p:cNvPr>
          <p:cNvSpPr/>
          <p:nvPr/>
        </p:nvSpPr>
        <p:spPr>
          <a:xfrm>
            <a:off x="1406742" y="937862"/>
            <a:ext cx="6330516" cy="3231654"/>
          </a:xfrm>
          <a:prstGeom prst="rect">
            <a:avLst/>
          </a:prstGeom>
        </p:spPr>
        <p:txBody>
          <a:bodyPr wrap="none">
            <a:spAutoFit/>
          </a:bodyPr>
          <a:lstStyle/>
          <a:p>
            <a:pPr algn="ctr"/>
            <a:endParaRPr lang="en-US" sz="2800" dirty="0">
              <a:solidFill>
                <a:srgbClr val="34343F"/>
              </a:solidFill>
              <a:latin typeface="helvetica neue"/>
            </a:endParaRPr>
          </a:p>
          <a:p>
            <a:pPr algn="ctr"/>
            <a:r>
              <a:rPr lang="en-US" sz="2800" b="1" dirty="0">
                <a:solidFill>
                  <a:srgbClr val="34343F"/>
                </a:solidFill>
                <a:latin typeface="helvetica neue"/>
              </a:rPr>
              <a:t>Piper High School</a:t>
            </a:r>
          </a:p>
          <a:p>
            <a:pPr algn="ctr"/>
            <a:r>
              <a:rPr lang="en-US" sz="2800" b="1" dirty="0">
                <a:solidFill>
                  <a:srgbClr val="34343F"/>
                </a:solidFill>
                <a:latin typeface="helvetica neue"/>
              </a:rPr>
              <a:t>8000 NW 44th St., Sunrise, FL 33351</a:t>
            </a:r>
          </a:p>
          <a:p>
            <a:pPr algn="ctr"/>
            <a:endParaRPr lang="en-US" sz="2800" b="1" dirty="0">
              <a:solidFill>
                <a:srgbClr val="34343F"/>
              </a:solidFill>
              <a:latin typeface="helvetica neue"/>
            </a:endParaRPr>
          </a:p>
          <a:p>
            <a:pPr algn="ctr"/>
            <a:r>
              <a:rPr lang="en-US" sz="2800" b="1" dirty="0">
                <a:solidFill>
                  <a:srgbClr val="34343F"/>
                </a:solidFill>
                <a:latin typeface="helvetica neue"/>
              </a:rPr>
              <a:t>Saturday, April 27, 2019</a:t>
            </a:r>
          </a:p>
          <a:p>
            <a:pPr algn="ctr"/>
            <a:r>
              <a:rPr lang="en-US" sz="2800" b="1" dirty="0">
                <a:solidFill>
                  <a:srgbClr val="34343F"/>
                </a:solidFill>
                <a:latin typeface="helvetica neue"/>
              </a:rPr>
              <a:t>8:00 a.m. – 2:45 p.m.</a:t>
            </a:r>
          </a:p>
          <a:p>
            <a:endParaRPr lang="en-US" dirty="0">
              <a:solidFill>
                <a:srgbClr val="34343F"/>
              </a:solidFill>
              <a:latin typeface="helvetica neue"/>
            </a:endParaRPr>
          </a:p>
          <a:p>
            <a:endParaRPr lang="en-US" dirty="0"/>
          </a:p>
        </p:txBody>
      </p:sp>
      <p:pic>
        <p:nvPicPr>
          <p:cNvPr id="4" name="Picture 3">
            <a:extLst>
              <a:ext uri="{FF2B5EF4-FFF2-40B4-BE49-F238E27FC236}">
                <a16:creationId xmlns:a16="http://schemas.microsoft.com/office/drawing/2014/main" id="{B4DFE2A9-5C43-4D4A-8865-E0EE1BB4E6C7}"/>
              </a:ext>
            </a:extLst>
          </p:cNvPr>
          <p:cNvPicPr>
            <a:picLocks noChangeAspect="1"/>
          </p:cNvPicPr>
          <p:nvPr/>
        </p:nvPicPr>
        <p:blipFill>
          <a:blip r:embed="rId3"/>
          <a:stretch>
            <a:fillRect/>
          </a:stretch>
        </p:blipFill>
        <p:spPr>
          <a:xfrm>
            <a:off x="3283953" y="4106628"/>
            <a:ext cx="2576094" cy="2576094"/>
          </a:xfrm>
          <a:prstGeom prst="rect">
            <a:avLst/>
          </a:prstGeom>
        </p:spPr>
      </p:pic>
      <p:pic>
        <p:nvPicPr>
          <p:cNvPr id="5" name="Picture 4">
            <a:extLst>
              <a:ext uri="{FF2B5EF4-FFF2-40B4-BE49-F238E27FC236}">
                <a16:creationId xmlns:a16="http://schemas.microsoft.com/office/drawing/2014/main" id="{6D267327-C164-4D3C-A309-26DCD8456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623" y="5638831"/>
            <a:ext cx="1641337" cy="1043891"/>
          </a:xfrm>
          <a:prstGeom prst="rect">
            <a:avLst/>
          </a:prstGeom>
        </p:spPr>
      </p:pic>
      <p:pic>
        <p:nvPicPr>
          <p:cNvPr id="6" name="Picture 1" descr="ESOL_logo-print.pdf">
            <a:extLst>
              <a:ext uri="{FF2B5EF4-FFF2-40B4-BE49-F238E27FC236}">
                <a16:creationId xmlns:a16="http://schemas.microsoft.com/office/drawing/2014/main" id="{210619F6-9B4B-4F11-A51D-0040A4D10770}"/>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3470" b="24962"/>
          <a:stretch>
            <a:fillRect/>
          </a:stretch>
        </p:blipFill>
        <p:spPr bwMode="auto">
          <a:xfrm>
            <a:off x="7192040" y="5913794"/>
            <a:ext cx="1951960" cy="7689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078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E0C2-726A-41A4-BFFE-BBFD1B0C2B82}"/>
              </a:ext>
            </a:extLst>
          </p:cNvPr>
          <p:cNvSpPr>
            <a:spLocks noGrp="1"/>
          </p:cNvSpPr>
          <p:nvPr>
            <p:ph type="title"/>
          </p:nvPr>
        </p:nvSpPr>
        <p:spPr>
          <a:xfrm>
            <a:off x="170598" y="124513"/>
            <a:ext cx="2684897" cy="65340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3200" dirty="0"/>
              <a:t>Before the EAC</a:t>
            </a:r>
          </a:p>
        </p:txBody>
      </p:sp>
      <p:sp>
        <p:nvSpPr>
          <p:cNvPr id="3" name="TextBox 2">
            <a:extLst>
              <a:ext uri="{FF2B5EF4-FFF2-40B4-BE49-F238E27FC236}">
                <a16:creationId xmlns:a16="http://schemas.microsoft.com/office/drawing/2014/main" id="{D71CD739-5C16-4134-9F3A-2DC59A2BCEEA}"/>
              </a:ext>
            </a:extLst>
          </p:cNvPr>
          <p:cNvSpPr txBox="1"/>
          <p:nvPr/>
        </p:nvSpPr>
        <p:spPr>
          <a:xfrm>
            <a:off x="638033" y="995114"/>
            <a:ext cx="7867934" cy="2492990"/>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US" sz="2400" b="1" u="sng" dirty="0"/>
              <a:t>School Registration</a:t>
            </a:r>
          </a:p>
          <a:p>
            <a:pPr algn="ctr"/>
            <a:r>
              <a:rPr lang="en-US" dirty="0"/>
              <a:t>EAC Online Registration Database</a:t>
            </a:r>
          </a:p>
          <a:p>
            <a:pPr algn="ctr"/>
            <a:r>
              <a:rPr lang="en-US" dirty="0">
                <a:hlinkClick r:id="rId3"/>
              </a:rPr>
              <a:t>https://bcps.browardschools.com/research/esol/aca_comp/index.asp</a:t>
            </a:r>
            <a:endParaRPr lang="en-US" dirty="0"/>
          </a:p>
          <a:p>
            <a:endParaRPr lang="en-US" dirty="0"/>
          </a:p>
          <a:p>
            <a:pPr marL="342900" indent="-342900" algn="ctr">
              <a:buFont typeface="Wingdings" panose="05000000000000000000" pitchFamily="2" charset="2"/>
              <a:buChar char="q"/>
            </a:pPr>
            <a:r>
              <a:rPr lang="en-US" sz="2000" dirty="0"/>
              <a:t>School Coordinator &amp; Contact Information</a:t>
            </a:r>
          </a:p>
          <a:p>
            <a:pPr algn="ctr"/>
            <a:r>
              <a:rPr lang="en-US" sz="2000" dirty="0"/>
              <a:t>AND</a:t>
            </a:r>
          </a:p>
          <a:p>
            <a:pPr marL="342900" indent="-342900" algn="ctr">
              <a:buFont typeface="Wingdings" panose="05000000000000000000" pitchFamily="2" charset="2"/>
              <a:buChar char="q"/>
            </a:pPr>
            <a:r>
              <a:rPr lang="en-US" sz="2000" b="1" dirty="0"/>
              <a:t>Principal electronically signs </a:t>
            </a:r>
            <a:r>
              <a:rPr lang="en-US" sz="2000" dirty="0"/>
              <a:t>for approval</a:t>
            </a:r>
          </a:p>
          <a:p>
            <a:pPr algn="ctr"/>
            <a:endParaRPr lang="en-US" dirty="0"/>
          </a:p>
        </p:txBody>
      </p:sp>
      <p:sp>
        <p:nvSpPr>
          <p:cNvPr id="32" name="TextBox 31">
            <a:extLst>
              <a:ext uri="{FF2B5EF4-FFF2-40B4-BE49-F238E27FC236}">
                <a16:creationId xmlns:a16="http://schemas.microsoft.com/office/drawing/2014/main" id="{E5003AA6-CD3B-4A1E-B02B-46FCB69C9BE3}"/>
              </a:ext>
            </a:extLst>
          </p:cNvPr>
          <p:cNvSpPr txBox="1"/>
          <p:nvPr/>
        </p:nvSpPr>
        <p:spPr>
          <a:xfrm>
            <a:off x="638033" y="3486509"/>
            <a:ext cx="7867934" cy="3231654"/>
          </a:xfrm>
          <a:prstGeom prst="rect">
            <a:avLst/>
          </a:prstGeom>
          <a:solidFill>
            <a:schemeClr val="accent3">
              <a:lumMod val="40000"/>
              <a:lumOff val="60000"/>
            </a:schemeClr>
          </a:solidFill>
          <a:ln w="19050">
            <a:solidFill>
              <a:schemeClr val="tx1"/>
            </a:solidFill>
          </a:ln>
        </p:spPr>
        <p:txBody>
          <a:bodyPr wrap="square" rtlCol="0">
            <a:spAutoFit/>
          </a:bodyPr>
          <a:lstStyle/>
          <a:p>
            <a:pPr algn="ctr"/>
            <a:r>
              <a:rPr lang="en-US" sz="2400" b="1" u="sng" dirty="0"/>
              <a:t>Coordinators</a:t>
            </a:r>
          </a:p>
          <a:p>
            <a:pPr marL="342900" indent="-342900">
              <a:buFont typeface="Wingdings" panose="05000000000000000000" pitchFamily="2" charset="2"/>
              <a:buChar char="q"/>
            </a:pPr>
            <a:r>
              <a:rPr lang="en-US" sz="2000" dirty="0"/>
              <a:t>Accept the invitation for the 2019 EAC Canvas course </a:t>
            </a:r>
            <a:r>
              <a:rPr lang="en-US" sz="1400" dirty="0"/>
              <a:t>(sent via email)</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Electronically sign, date, scan  and email the </a:t>
            </a:r>
            <a:r>
              <a:rPr lang="en-US" sz="2000" b="1" dirty="0"/>
              <a:t>EAC School Coordinator Responsibility Form</a:t>
            </a:r>
            <a:r>
              <a:rPr lang="en-US" sz="2000" dirty="0"/>
              <a:t> to </a:t>
            </a:r>
            <a:r>
              <a:rPr lang="en-US" sz="2000" dirty="0">
                <a:hlinkClick r:id="rId4"/>
              </a:rPr>
              <a:t>sasha.alvarez@browardschools.com</a:t>
            </a:r>
            <a:endParaRPr lang="en-US" sz="2000" dirty="0"/>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Review the EAC Manual Procedures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Get to know the Canvas Course</a:t>
            </a:r>
          </a:p>
        </p:txBody>
      </p:sp>
      <p:pic>
        <p:nvPicPr>
          <p:cNvPr id="37" name="Picture 36">
            <a:extLst>
              <a:ext uri="{FF2B5EF4-FFF2-40B4-BE49-F238E27FC236}">
                <a16:creationId xmlns:a16="http://schemas.microsoft.com/office/drawing/2014/main" id="{9B3AD7BF-20EA-4C63-890E-A8FA73E77295}"/>
              </a:ext>
            </a:extLst>
          </p:cNvPr>
          <p:cNvPicPr>
            <a:picLocks noChangeAspect="1"/>
          </p:cNvPicPr>
          <p:nvPr/>
        </p:nvPicPr>
        <p:blipFill>
          <a:blip r:embed="rId5"/>
          <a:stretch>
            <a:fillRect/>
          </a:stretch>
        </p:blipFill>
        <p:spPr>
          <a:xfrm>
            <a:off x="8241315" y="29856"/>
            <a:ext cx="902685" cy="902685"/>
          </a:xfrm>
          <a:prstGeom prst="rect">
            <a:avLst/>
          </a:prstGeom>
        </p:spPr>
      </p:pic>
    </p:spTree>
    <p:extLst>
      <p:ext uri="{BB962C8B-B14F-4D97-AF65-F5344CB8AC3E}">
        <p14:creationId xmlns:p14="http://schemas.microsoft.com/office/powerpoint/2010/main" val="3528402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E0C2-726A-41A4-BFFE-BBFD1B0C2B82}"/>
              </a:ext>
            </a:extLst>
          </p:cNvPr>
          <p:cNvSpPr>
            <a:spLocks noGrp="1"/>
          </p:cNvSpPr>
          <p:nvPr>
            <p:ph type="title"/>
          </p:nvPr>
        </p:nvSpPr>
        <p:spPr>
          <a:xfrm>
            <a:off x="186691" y="128089"/>
            <a:ext cx="4524233" cy="65340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3200" dirty="0"/>
              <a:t>Before the EAC  - Students</a:t>
            </a:r>
          </a:p>
        </p:txBody>
      </p:sp>
      <p:sp>
        <p:nvSpPr>
          <p:cNvPr id="3" name="TextBox 2">
            <a:extLst>
              <a:ext uri="{FF2B5EF4-FFF2-40B4-BE49-F238E27FC236}">
                <a16:creationId xmlns:a16="http://schemas.microsoft.com/office/drawing/2014/main" id="{D71CD739-5C16-4134-9F3A-2DC59A2BCEEA}"/>
              </a:ext>
            </a:extLst>
          </p:cNvPr>
          <p:cNvSpPr txBox="1"/>
          <p:nvPr/>
        </p:nvSpPr>
        <p:spPr>
          <a:xfrm>
            <a:off x="638033" y="1216294"/>
            <a:ext cx="7867934" cy="2215991"/>
          </a:xfrm>
          <a:prstGeom prst="rect">
            <a:avLst/>
          </a:prstGeom>
          <a:solidFill>
            <a:schemeClr val="tx2">
              <a:lumMod val="20000"/>
              <a:lumOff val="80000"/>
            </a:schemeClr>
          </a:solidFill>
          <a:ln w="19050">
            <a:solidFill>
              <a:schemeClr val="tx1"/>
            </a:solidFill>
          </a:ln>
        </p:spPr>
        <p:txBody>
          <a:bodyPr wrap="square" rtlCol="0">
            <a:spAutoFit/>
          </a:bodyPr>
          <a:lstStyle/>
          <a:p>
            <a:pPr algn="ctr"/>
            <a:r>
              <a:rPr lang="en-US" sz="2400" b="1" u="sng" dirty="0"/>
              <a:t>Student Registration</a:t>
            </a:r>
          </a:p>
          <a:p>
            <a:pPr algn="ctr"/>
            <a:r>
              <a:rPr lang="en-US" dirty="0">
                <a:highlight>
                  <a:srgbClr val="FFFF00"/>
                </a:highlight>
              </a:rPr>
              <a:t>EAC Online Registration Database</a:t>
            </a:r>
          </a:p>
          <a:p>
            <a:pPr algn="ctr"/>
            <a:r>
              <a:rPr lang="en-US" dirty="0">
                <a:hlinkClick r:id="rId3"/>
              </a:rPr>
              <a:t>https://bcps.browardschools.com/research/esol/aca_comp/index.asp</a:t>
            </a:r>
            <a:endParaRPr lang="en-US" dirty="0"/>
          </a:p>
          <a:p>
            <a:endParaRPr lang="en-US" dirty="0"/>
          </a:p>
          <a:p>
            <a:pPr marL="342900" indent="-342900">
              <a:buFont typeface="Wingdings" panose="05000000000000000000" pitchFamily="2" charset="2"/>
              <a:buChar char="q"/>
            </a:pPr>
            <a:r>
              <a:rPr lang="en-US" sz="2000" dirty="0"/>
              <a:t>Register student names and LC’s </a:t>
            </a:r>
            <a:r>
              <a:rPr lang="en-US" sz="2000" b="1" dirty="0"/>
              <a:t>on or before Friday, April 5th</a:t>
            </a:r>
          </a:p>
          <a:p>
            <a:pPr marL="342900" indent="-342900">
              <a:buFont typeface="Wingdings" panose="05000000000000000000" pitchFamily="2" charset="2"/>
              <a:buChar char="q"/>
            </a:pPr>
            <a:r>
              <a:rPr lang="en-US" sz="2000" dirty="0"/>
              <a:t>Ensure LC is accurate for each ELL</a:t>
            </a:r>
          </a:p>
          <a:p>
            <a:endParaRPr lang="en-US" sz="2000" dirty="0"/>
          </a:p>
        </p:txBody>
      </p:sp>
      <p:sp>
        <p:nvSpPr>
          <p:cNvPr id="5" name="TextBox 4">
            <a:extLst>
              <a:ext uri="{FF2B5EF4-FFF2-40B4-BE49-F238E27FC236}">
                <a16:creationId xmlns:a16="http://schemas.microsoft.com/office/drawing/2014/main" id="{47367620-16CF-42AF-B280-E46CF02B4601}"/>
              </a:ext>
            </a:extLst>
          </p:cNvPr>
          <p:cNvSpPr txBox="1"/>
          <p:nvPr/>
        </p:nvSpPr>
        <p:spPr>
          <a:xfrm>
            <a:off x="638033" y="3676420"/>
            <a:ext cx="7867934" cy="2862322"/>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sz="2400" b="1" u="sng" dirty="0"/>
              <a:t>Entry Submissions</a:t>
            </a:r>
          </a:p>
          <a:p>
            <a:pPr algn="ctr"/>
            <a:r>
              <a:rPr lang="en-US" b="1" dirty="0">
                <a:highlight>
                  <a:srgbClr val="FFFF00"/>
                </a:highlight>
              </a:rPr>
              <a:t>CANVAS</a:t>
            </a:r>
          </a:p>
          <a:p>
            <a:endParaRPr lang="en-US" dirty="0"/>
          </a:p>
          <a:p>
            <a:pPr marL="342900" indent="-342900">
              <a:buFont typeface="Wingdings" panose="05000000000000000000" pitchFamily="2" charset="2"/>
              <a:buChar char="q"/>
            </a:pPr>
            <a:r>
              <a:rPr lang="en-US" sz="2000" dirty="0"/>
              <a:t>Complete, review and submit event entry forms </a:t>
            </a:r>
            <a:r>
              <a:rPr lang="en-US" sz="2000" b="1" dirty="0"/>
              <a:t>on or before Friday, April 5</a:t>
            </a:r>
            <a:r>
              <a:rPr lang="en-US" sz="2000" b="1" baseline="30000" dirty="0"/>
              <a:t>th</a:t>
            </a:r>
            <a:endParaRPr lang="en-US" sz="2000" b="1" dirty="0"/>
          </a:p>
          <a:p>
            <a:pPr marL="342900" indent="-342900">
              <a:buFont typeface="Wingdings" panose="05000000000000000000" pitchFamily="2" charset="2"/>
              <a:buChar char="q"/>
            </a:pPr>
            <a:r>
              <a:rPr lang="en-US" sz="2000" dirty="0"/>
              <a:t>Submit Writing, Plays/Skits, and Talent student entries </a:t>
            </a:r>
            <a:r>
              <a:rPr lang="en-US" sz="2000" b="1" dirty="0"/>
              <a:t>on or before Friday, April 5</a:t>
            </a:r>
            <a:r>
              <a:rPr lang="en-US" sz="2000" b="1" baseline="30000" dirty="0"/>
              <a:t>th</a:t>
            </a:r>
            <a:endParaRPr lang="en-US" sz="2000" b="1" dirty="0"/>
          </a:p>
          <a:p>
            <a:pPr marL="342900" indent="-342900">
              <a:buFont typeface="Wingdings" panose="05000000000000000000" pitchFamily="2" charset="2"/>
              <a:buChar char="q"/>
            </a:pPr>
            <a:r>
              <a:rPr lang="en-US" sz="2000" dirty="0"/>
              <a:t>Coordinators must review entries to ensure they are </a:t>
            </a:r>
            <a:r>
              <a:rPr lang="en-US" sz="2000" b="1" dirty="0"/>
              <a:t>original </a:t>
            </a:r>
            <a:r>
              <a:rPr lang="en-US" sz="2000" dirty="0"/>
              <a:t>(when applicable) Previous years’ entries will be disqualified</a:t>
            </a:r>
          </a:p>
        </p:txBody>
      </p:sp>
      <p:pic>
        <p:nvPicPr>
          <p:cNvPr id="6" name="Picture 5">
            <a:extLst>
              <a:ext uri="{FF2B5EF4-FFF2-40B4-BE49-F238E27FC236}">
                <a16:creationId xmlns:a16="http://schemas.microsoft.com/office/drawing/2014/main" id="{A3C0D5C5-5BFC-49A5-9F58-07B5CD311A77}"/>
              </a:ext>
            </a:extLst>
          </p:cNvPr>
          <p:cNvPicPr>
            <a:picLocks noChangeAspect="1"/>
          </p:cNvPicPr>
          <p:nvPr/>
        </p:nvPicPr>
        <p:blipFill>
          <a:blip r:embed="rId4"/>
          <a:stretch>
            <a:fillRect/>
          </a:stretch>
        </p:blipFill>
        <p:spPr>
          <a:xfrm>
            <a:off x="8054624" y="68510"/>
            <a:ext cx="902685" cy="902685"/>
          </a:xfrm>
          <a:prstGeom prst="rect">
            <a:avLst/>
          </a:prstGeom>
        </p:spPr>
      </p:pic>
    </p:spTree>
    <p:extLst>
      <p:ext uri="{BB962C8B-B14F-4D97-AF65-F5344CB8AC3E}">
        <p14:creationId xmlns:p14="http://schemas.microsoft.com/office/powerpoint/2010/main" val="2694585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76CFD29-2BBF-49B9-98CB-5BBC843BEB97}"/>
              </a:ext>
            </a:extLst>
          </p:cNvPr>
          <p:cNvGraphicFramePr>
            <a:graphicFrameLocks noGrp="1"/>
          </p:cNvGraphicFramePr>
          <p:nvPr>
            <p:extLst>
              <p:ext uri="{D42A27DB-BD31-4B8C-83A1-F6EECF244321}">
                <p14:modId xmlns:p14="http://schemas.microsoft.com/office/powerpoint/2010/main" val="1752000762"/>
              </p:ext>
            </p:extLst>
          </p:nvPr>
        </p:nvGraphicFramePr>
        <p:xfrm>
          <a:off x="402609" y="-29363"/>
          <a:ext cx="8338782" cy="6887363"/>
        </p:xfrm>
        <a:graphic>
          <a:graphicData uri="http://schemas.openxmlformats.org/drawingml/2006/table">
            <a:tbl>
              <a:tblPr firstRow="1" firstCol="1" bandRow="1">
                <a:tableStyleId>{00A15C55-8517-42AA-B614-E9B94910E393}</a:tableStyleId>
              </a:tblPr>
              <a:tblGrid>
                <a:gridCol w="1492631">
                  <a:extLst>
                    <a:ext uri="{9D8B030D-6E8A-4147-A177-3AD203B41FA5}">
                      <a16:colId xmlns:a16="http://schemas.microsoft.com/office/drawing/2014/main" val="2489642362"/>
                    </a:ext>
                  </a:extLst>
                </a:gridCol>
                <a:gridCol w="6846151">
                  <a:extLst>
                    <a:ext uri="{9D8B030D-6E8A-4147-A177-3AD203B41FA5}">
                      <a16:colId xmlns:a16="http://schemas.microsoft.com/office/drawing/2014/main" val="627851736"/>
                    </a:ext>
                  </a:extLst>
                </a:gridCol>
              </a:tblGrid>
              <a:tr h="374944">
                <a:tc gridSpan="2">
                  <a:txBody>
                    <a:bodyPr/>
                    <a:lstStyle/>
                    <a:p>
                      <a:pPr marL="0" marR="0" algn="ctr">
                        <a:lnSpc>
                          <a:spcPct val="115000"/>
                        </a:lnSpc>
                        <a:spcBef>
                          <a:spcPts val="0"/>
                        </a:spcBef>
                        <a:spcAft>
                          <a:spcPts val="0"/>
                        </a:spcAft>
                        <a:tabLst>
                          <a:tab pos="342900" algn="l"/>
                        </a:tabLst>
                      </a:pPr>
                      <a:r>
                        <a:rPr lang="en-US" sz="2000" dirty="0">
                          <a:effectLst/>
                        </a:rPr>
                        <a:t>WRITING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26257278"/>
                  </a:ext>
                </a:extLst>
              </a:tr>
              <a:tr h="1107333">
                <a:tc>
                  <a:txBody>
                    <a:bodyPr/>
                    <a:lstStyle/>
                    <a:p>
                      <a:pPr marL="0" marR="0" algn="ctr">
                        <a:lnSpc>
                          <a:spcPct val="115000"/>
                        </a:lnSpc>
                        <a:spcBef>
                          <a:spcPts val="0"/>
                        </a:spcBef>
                        <a:spcAft>
                          <a:spcPts val="0"/>
                        </a:spcAft>
                        <a:tabLst>
                          <a:tab pos="342900" algn="l"/>
                        </a:tabLst>
                      </a:pPr>
                      <a:r>
                        <a:rPr lang="en-US" sz="1800" dirty="0">
                          <a:effectLst/>
                        </a:rPr>
                        <a:t>Who Participates?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Middle School &amp; High School ELLs</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B1 or 3, B2 or 4, C1 or 5</a:t>
                      </a:r>
                    </a:p>
                    <a:p>
                      <a:pPr marL="0" marR="0" algn="ctr">
                        <a:lnSpc>
                          <a:spcPct val="115000"/>
                        </a:lnSpc>
                        <a:spcBef>
                          <a:spcPts val="0"/>
                        </a:spcBef>
                        <a:spcAft>
                          <a:spcPts val="0"/>
                        </a:spcAft>
                        <a:tabLst>
                          <a:tab pos="342900" algn="l"/>
                        </a:tabLst>
                      </a:pPr>
                      <a:r>
                        <a:rPr lang="en-US" sz="2000" dirty="0">
                          <a:effectLst/>
                          <a:latin typeface="+mj-lt"/>
                        </a:rPr>
                        <a:t>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3767683"/>
                  </a:ext>
                </a:extLst>
              </a:tr>
              <a:tr h="1223064">
                <a:tc>
                  <a:txBody>
                    <a:bodyPr/>
                    <a:lstStyle/>
                    <a:p>
                      <a:pPr marL="0" marR="0" algn="ctr">
                        <a:lnSpc>
                          <a:spcPct val="115000"/>
                        </a:lnSpc>
                        <a:spcBef>
                          <a:spcPts val="0"/>
                        </a:spcBef>
                        <a:spcAft>
                          <a:spcPts val="0"/>
                        </a:spcAft>
                        <a:tabLst>
                          <a:tab pos="342900" algn="l"/>
                        </a:tabLst>
                      </a:pPr>
                      <a:endParaRPr lang="en-US" sz="1800" dirty="0">
                        <a:effectLst/>
                      </a:endParaRPr>
                    </a:p>
                    <a:p>
                      <a:pPr marL="0" marR="0" algn="ctr">
                        <a:lnSpc>
                          <a:spcPct val="115000"/>
                        </a:lnSpc>
                        <a:spcBef>
                          <a:spcPts val="0"/>
                        </a:spcBef>
                        <a:spcAft>
                          <a:spcPts val="0"/>
                        </a:spcAft>
                        <a:tabLst>
                          <a:tab pos="342900" algn="l"/>
                        </a:tabLst>
                      </a:pPr>
                      <a:r>
                        <a:rPr lang="en-US" sz="1800" dirty="0">
                          <a:effectLst/>
                        </a:rPr>
                        <a:t>Key Things to Remember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b="1" dirty="0">
                          <a:effectLst/>
                          <a:latin typeface="+mj-lt"/>
                        </a:rPr>
                        <a:t>Informative &amp; Argumentative writing prompts </a:t>
                      </a:r>
                      <a:r>
                        <a:rPr lang="en-US" sz="2000" dirty="0">
                          <a:effectLst/>
                          <a:latin typeface="+mj-lt"/>
                        </a:rPr>
                        <a:t>provided by the Bilingual/ESOL Department on CANVAS</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Required word count based on Language Classification (LC)</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4011080"/>
                  </a:ext>
                </a:extLst>
              </a:tr>
              <a:tr h="2391072">
                <a:tc>
                  <a:txBody>
                    <a:bodyPr/>
                    <a:lstStyle/>
                    <a:p>
                      <a:pPr marL="0" marR="0" algn="ctr">
                        <a:lnSpc>
                          <a:spcPct val="115000"/>
                        </a:lnSpc>
                        <a:spcBef>
                          <a:spcPts val="0"/>
                        </a:spcBef>
                        <a:spcAft>
                          <a:spcPts val="0"/>
                        </a:spcAft>
                        <a:tabLst>
                          <a:tab pos="342900" algn="l"/>
                        </a:tabLst>
                      </a:pPr>
                      <a:endParaRPr lang="en-US" sz="1800" dirty="0">
                        <a:effectLst/>
                      </a:endParaRPr>
                    </a:p>
                    <a:p>
                      <a:pPr marL="0" marR="0" algn="ctr">
                        <a:lnSpc>
                          <a:spcPct val="115000"/>
                        </a:lnSpc>
                        <a:spcBef>
                          <a:spcPts val="0"/>
                        </a:spcBef>
                        <a:spcAft>
                          <a:spcPts val="0"/>
                        </a:spcAft>
                        <a:tabLst>
                          <a:tab pos="342900" algn="l"/>
                        </a:tabLst>
                      </a:pPr>
                      <a:endParaRPr lang="en-US" sz="1800" dirty="0">
                        <a:effectLst/>
                      </a:endParaRPr>
                    </a:p>
                    <a:p>
                      <a:pPr marL="0" marR="0" algn="ctr">
                        <a:lnSpc>
                          <a:spcPct val="115000"/>
                        </a:lnSpc>
                        <a:spcBef>
                          <a:spcPts val="0"/>
                        </a:spcBef>
                        <a:spcAft>
                          <a:spcPts val="0"/>
                        </a:spcAft>
                        <a:tabLst>
                          <a:tab pos="342900" algn="l"/>
                        </a:tabLst>
                      </a:pPr>
                      <a:r>
                        <a:rPr lang="en-US" sz="1800" dirty="0">
                          <a:effectLst/>
                        </a:rPr>
                        <a:t>Final Entries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lvl="0" indent="-457200">
                        <a:lnSpc>
                          <a:spcPct val="115000"/>
                        </a:lnSpc>
                        <a:spcBef>
                          <a:spcPts val="0"/>
                        </a:spcBef>
                        <a:spcAft>
                          <a:spcPts val="0"/>
                        </a:spcAft>
                        <a:buFont typeface="+mj-lt"/>
                        <a:buAutoNum type="arabicPeriod"/>
                        <a:tabLst>
                          <a:tab pos="342900" algn="l"/>
                        </a:tabLst>
                      </a:pPr>
                      <a:r>
                        <a:rPr lang="en-US" sz="2000" dirty="0">
                          <a:effectLst/>
                          <a:latin typeface="+mj-lt"/>
                        </a:rPr>
                        <a:t>Conduct a school-based writing contest</a:t>
                      </a:r>
                    </a:p>
                    <a:p>
                      <a:pPr marL="457200" marR="0" lvl="0" indent="-457200">
                        <a:lnSpc>
                          <a:spcPct val="115000"/>
                        </a:lnSpc>
                        <a:spcBef>
                          <a:spcPts val="0"/>
                        </a:spcBef>
                        <a:spcAft>
                          <a:spcPts val="0"/>
                        </a:spcAft>
                        <a:buFont typeface="+mj-lt"/>
                        <a:buAutoNum type="arabicPeriod"/>
                        <a:tabLst>
                          <a:tab pos="342900" algn="l"/>
                        </a:tabLst>
                      </a:pPr>
                      <a:r>
                        <a:rPr lang="en-US" sz="2000" dirty="0">
                          <a:effectLst/>
                          <a:latin typeface="+mj-lt"/>
                        </a:rPr>
                        <a:t>Register the </a:t>
                      </a:r>
                      <a:r>
                        <a:rPr lang="en-US" sz="2000" b="1" dirty="0">
                          <a:effectLst/>
                          <a:latin typeface="+mj-lt"/>
                        </a:rPr>
                        <a:t>winners of the contest </a:t>
                      </a:r>
                      <a:r>
                        <a:rPr lang="en-US" sz="2000" dirty="0">
                          <a:effectLst/>
                          <a:latin typeface="+mj-lt"/>
                        </a:rPr>
                        <a:t>on the EAC online registration database </a:t>
                      </a:r>
                      <a:r>
                        <a:rPr lang="en-US" sz="2000" b="1" dirty="0">
                          <a:effectLst/>
                          <a:latin typeface="+mj-lt"/>
                        </a:rPr>
                        <a:t>on or before Friday, April 5</a:t>
                      </a:r>
                      <a:r>
                        <a:rPr lang="en-US" sz="2000" b="1" baseline="30000" dirty="0">
                          <a:effectLst/>
                          <a:latin typeface="+mj-lt"/>
                        </a:rPr>
                        <a:t>th</a:t>
                      </a:r>
                      <a:r>
                        <a:rPr lang="en-US" sz="2000" dirty="0">
                          <a:effectLst/>
                          <a:latin typeface="+mj-lt"/>
                        </a:rPr>
                        <a:t> (Maximum of 3 entries, one per LC)</a:t>
                      </a:r>
                    </a:p>
                    <a:p>
                      <a:pPr marL="457200" marR="0" lvl="0" indent="-457200">
                        <a:lnSpc>
                          <a:spcPct val="115000"/>
                        </a:lnSpc>
                        <a:spcBef>
                          <a:spcPts val="0"/>
                        </a:spcBef>
                        <a:spcAft>
                          <a:spcPts val="0"/>
                        </a:spcAft>
                        <a:buFont typeface="+mj-lt"/>
                        <a:buAutoNum type="arabicPeriod"/>
                        <a:tabLst>
                          <a:tab pos="342900" algn="l"/>
                        </a:tabLst>
                      </a:pPr>
                      <a:r>
                        <a:rPr lang="en-US" sz="2000" dirty="0">
                          <a:effectLst/>
                          <a:latin typeface="+mj-lt"/>
                        </a:rPr>
                        <a:t>Submit completed </a:t>
                      </a:r>
                      <a:r>
                        <a:rPr lang="en-US" sz="2000" b="1" dirty="0">
                          <a:effectLst/>
                          <a:latin typeface="+mj-lt"/>
                        </a:rPr>
                        <a:t>Writing Entry Form </a:t>
                      </a:r>
                      <a:r>
                        <a:rPr lang="en-US" sz="2000" dirty="0">
                          <a:effectLst/>
                          <a:latin typeface="+mj-lt"/>
                        </a:rPr>
                        <a:t>on CANVAS (Entry Forms)</a:t>
                      </a:r>
                    </a:p>
                    <a:p>
                      <a:pPr marL="457200" marR="0" lvl="0" indent="-457200">
                        <a:lnSpc>
                          <a:spcPct val="115000"/>
                        </a:lnSpc>
                        <a:spcBef>
                          <a:spcPts val="0"/>
                        </a:spcBef>
                        <a:spcAft>
                          <a:spcPts val="0"/>
                        </a:spcAft>
                        <a:buFont typeface="+mj-lt"/>
                        <a:buAutoNum type="arabicPeriod"/>
                        <a:tabLst>
                          <a:tab pos="342900" algn="l"/>
                        </a:tabLst>
                      </a:pPr>
                      <a:r>
                        <a:rPr lang="en-US" sz="2000" dirty="0">
                          <a:effectLst/>
                          <a:latin typeface="+mj-lt"/>
                        </a:rPr>
                        <a:t>Scan and submit student </a:t>
                      </a:r>
                      <a:r>
                        <a:rPr lang="en-US" sz="2000" b="1" dirty="0">
                          <a:effectLst/>
                          <a:latin typeface="+mj-lt"/>
                        </a:rPr>
                        <a:t>writing entries</a:t>
                      </a:r>
                      <a:r>
                        <a:rPr lang="en-US" sz="2000" dirty="0">
                          <a:effectLst/>
                          <a:latin typeface="+mj-lt"/>
                        </a:rPr>
                        <a:t> on CANVAS (Entry Submissions)</a:t>
                      </a:r>
                    </a:p>
                  </a:txBody>
                  <a:tcPr marL="68580" marR="68580" marT="0" marB="0"/>
                </a:tc>
                <a:extLst>
                  <a:ext uri="{0D108BD9-81ED-4DB2-BD59-A6C34878D82A}">
                    <a16:rowId xmlns:a16="http://schemas.microsoft.com/office/drawing/2014/main" val="1368535587"/>
                  </a:ext>
                </a:extLst>
              </a:tr>
              <a:tr h="1398436">
                <a:tc>
                  <a:txBody>
                    <a:bodyPr/>
                    <a:lstStyle/>
                    <a:p>
                      <a:pPr marL="0" marR="0" algn="ctr">
                        <a:lnSpc>
                          <a:spcPct val="115000"/>
                        </a:lnSpc>
                        <a:spcBef>
                          <a:spcPts val="0"/>
                        </a:spcBef>
                        <a:spcAft>
                          <a:spcPts val="0"/>
                        </a:spcAft>
                        <a:tabLst>
                          <a:tab pos="342900" algn="l"/>
                        </a:tabLst>
                      </a:pPr>
                      <a:endParaRPr lang="en-US" sz="2000" dirty="0">
                        <a:effectLst/>
                      </a:endParaRPr>
                    </a:p>
                    <a:p>
                      <a:pPr marL="0" marR="0" algn="ctr">
                        <a:lnSpc>
                          <a:spcPct val="115000"/>
                        </a:lnSpc>
                        <a:spcBef>
                          <a:spcPts val="0"/>
                        </a:spcBef>
                        <a:spcAft>
                          <a:spcPts val="0"/>
                        </a:spcAft>
                        <a:tabLst>
                          <a:tab pos="342900" algn="l"/>
                        </a:tabLst>
                      </a:pPr>
                      <a:r>
                        <a:rPr lang="en-US" sz="2000" dirty="0">
                          <a:effectLst/>
                        </a:rPr>
                        <a:t>Criteria for Evaluation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Purpose, Focus &amp; Organization (4-point rubric)</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Evidence &amp; Elaboration (4-point rubric)</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latin typeface="+mj-lt"/>
                        </a:rPr>
                        <a:t>Conventions of Standard English (2-point rubric) </a:t>
                      </a:r>
                      <a:endParaRPr lang="en-US" sz="20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4605928"/>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854761A-EEFA-4EC1-9BD3-53EC45D01B3C}"/>
              </a:ext>
            </a:extLst>
          </p:cNvPr>
          <p:cNvGraphicFramePr>
            <a:graphicFrameLocks noGrp="1"/>
          </p:cNvGraphicFramePr>
          <p:nvPr>
            <p:extLst>
              <p:ext uri="{D42A27DB-BD31-4B8C-83A1-F6EECF244321}">
                <p14:modId xmlns:p14="http://schemas.microsoft.com/office/powerpoint/2010/main" val="643681292"/>
              </p:ext>
            </p:extLst>
          </p:nvPr>
        </p:nvGraphicFramePr>
        <p:xfrm>
          <a:off x="327546" y="211975"/>
          <a:ext cx="8557147" cy="6811940"/>
        </p:xfrm>
        <a:graphic>
          <a:graphicData uri="http://schemas.openxmlformats.org/drawingml/2006/table">
            <a:tbl>
              <a:tblPr firstRow="1" firstCol="1" bandRow="1">
                <a:tableStyleId>{5C22544A-7EE6-4342-B048-85BDC9FD1C3A}</a:tableStyleId>
              </a:tblPr>
              <a:tblGrid>
                <a:gridCol w="1531720">
                  <a:extLst>
                    <a:ext uri="{9D8B030D-6E8A-4147-A177-3AD203B41FA5}">
                      <a16:colId xmlns:a16="http://schemas.microsoft.com/office/drawing/2014/main" val="2833016759"/>
                    </a:ext>
                  </a:extLst>
                </a:gridCol>
                <a:gridCol w="7025427">
                  <a:extLst>
                    <a:ext uri="{9D8B030D-6E8A-4147-A177-3AD203B41FA5}">
                      <a16:colId xmlns:a16="http://schemas.microsoft.com/office/drawing/2014/main" val="2382360978"/>
                    </a:ext>
                  </a:extLst>
                </a:gridCol>
              </a:tblGrid>
              <a:tr h="492774">
                <a:tc gridSpan="2">
                  <a:txBody>
                    <a:bodyPr/>
                    <a:lstStyle/>
                    <a:p>
                      <a:pPr marL="0" marR="0" algn="ctr">
                        <a:lnSpc>
                          <a:spcPct val="115000"/>
                        </a:lnSpc>
                        <a:spcBef>
                          <a:spcPts val="0"/>
                        </a:spcBef>
                        <a:spcAft>
                          <a:spcPts val="0"/>
                        </a:spcAft>
                        <a:tabLst>
                          <a:tab pos="342900" algn="l"/>
                        </a:tabLst>
                      </a:pPr>
                      <a:r>
                        <a:rPr lang="en-US" sz="2000" dirty="0">
                          <a:effectLst/>
                        </a:rPr>
                        <a:t>ORIGINAL ARTWORK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3519583134"/>
                  </a:ext>
                </a:extLst>
              </a:tr>
              <a:tr h="1088325">
                <a:tc>
                  <a:txBody>
                    <a:bodyPr/>
                    <a:lstStyle/>
                    <a:p>
                      <a:pPr marL="0" marR="0" algn="ctr">
                        <a:lnSpc>
                          <a:spcPct val="115000"/>
                        </a:lnSpc>
                        <a:spcBef>
                          <a:spcPts val="0"/>
                        </a:spcBef>
                        <a:spcAft>
                          <a:spcPts val="0"/>
                        </a:spcAft>
                        <a:tabLst>
                          <a:tab pos="342900" algn="l"/>
                        </a:tabLst>
                      </a:pPr>
                      <a:r>
                        <a:rPr lang="en-US" sz="2000" dirty="0">
                          <a:effectLst/>
                        </a:rPr>
                        <a:t>Who Participates?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Middle &amp; High School ELLs</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All Language Classifications (LC)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5786217"/>
                  </a:ext>
                </a:extLst>
              </a:tr>
              <a:tr h="1075654">
                <a:tc>
                  <a:txBody>
                    <a:bodyPr/>
                    <a:lstStyle/>
                    <a:p>
                      <a:pPr marL="0" marR="0" algn="ctr">
                        <a:lnSpc>
                          <a:spcPct val="115000"/>
                        </a:lnSpc>
                        <a:spcBef>
                          <a:spcPts val="0"/>
                        </a:spcBef>
                        <a:spcAft>
                          <a:spcPts val="0"/>
                        </a:spcAft>
                        <a:tabLst>
                          <a:tab pos="342900" algn="l"/>
                        </a:tabLst>
                      </a:pPr>
                      <a:r>
                        <a:rPr lang="en-US" sz="2000" dirty="0">
                          <a:effectLst/>
                        </a:rPr>
                        <a:t>Key Things to Remember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Maximum Entries Per School:  3</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Maximum of 5 students may work on each entry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1659962"/>
                  </a:ext>
                </a:extLst>
              </a:tr>
              <a:tr h="2304209">
                <a:tc>
                  <a:txBody>
                    <a:bodyPr/>
                    <a:lstStyle/>
                    <a:p>
                      <a:pPr marL="0" marR="0" algn="ctr">
                        <a:lnSpc>
                          <a:spcPct val="115000"/>
                        </a:lnSpc>
                        <a:spcBef>
                          <a:spcPts val="0"/>
                        </a:spcBef>
                        <a:spcAft>
                          <a:spcPts val="0"/>
                        </a:spcAft>
                        <a:tabLst>
                          <a:tab pos="342900" algn="l"/>
                        </a:tabLst>
                      </a:pPr>
                      <a:endParaRPr lang="en-US" sz="2000" dirty="0">
                        <a:effectLst/>
                      </a:endParaRPr>
                    </a:p>
                    <a:p>
                      <a:pPr marL="0" marR="0" algn="ctr">
                        <a:lnSpc>
                          <a:spcPct val="115000"/>
                        </a:lnSpc>
                        <a:spcBef>
                          <a:spcPts val="0"/>
                        </a:spcBef>
                        <a:spcAft>
                          <a:spcPts val="0"/>
                        </a:spcAft>
                        <a:tabLst>
                          <a:tab pos="342900" algn="l"/>
                        </a:tabLst>
                      </a:pPr>
                      <a:endParaRPr lang="en-US" sz="2000" dirty="0">
                        <a:effectLst/>
                      </a:endParaRPr>
                    </a:p>
                    <a:p>
                      <a:pPr marL="0" marR="0" algn="ctr">
                        <a:lnSpc>
                          <a:spcPct val="115000"/>
                        </a:lnSpc>
                        <a:spcBef>
                          <a:spcPts val="0"/>
                        </a:spcBef>
                        <a:spcAft>
                          <a:spcPts val="0"/>
                        </a:spcAft>
                        <a:tabLst>
                          <a:tab pos="342900" algn="l"/>
                        </a:tabLst>
                      </a:pPr>
                      <a:r>
                        <a:rPr lang="en-US" sz="2000" dirty="0">
                          <a:effectLst/>
                        </a:rPr>
                        <a:t>Final Entries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mj-lt"/>
                        <a:buAutoNum type="arabicPeriod"/>
                        <a:tabLst>
                          <a:tab pos="342900" algn="l"/>
                        </a:tabLst>
                      </a:pPr>
                      <a:r>
                        <a:rPr lang="en-US" sz="2000" dirty="0">
                          <a:effectLst/>
                        </a:rPr>
                        <a:t>Register each participating student for each project on the EAC online registration database, </a:t>
                      </a:r>
                      <a:r>
                        <a:rPr lang="en-US" sz="2000" b="1" dirty="0">
                          <a:effectLst/>
                        </a:rPr>
                        <a:t>on or before Friday, April 5, 2019</a:t>
                      </a:r>
                    </a:p>
                    <a:p>
                      <a:pPr marL="342900" marR="0" lvl="0" indent="-342900">
                        <a:lnSpc>
                          <a:spcPct val="115000"/>
                        </a:lnSpc>
                        <a:spcBef>
                          <a:spcPts val="0"/>
                        </a:spcBef>
                        <a:spcAft>
                          <a:spcPts val="0"/>
                        </a:spcAft>
                        <a:buFont typeface="+mj-lt"/>
                        <a:buAutoNum type="arabicPeriod"/>
                        <a:tabLst>
                          <a:tab pos="342900" algn="l"/>
                        </a:tabLst>
                      </a:pPr>
                      <a:r>
                        <a:rPr lang="en-US" sz="2000" dirty="0">
                          <a:effectLst/>
                        </a:rPr>
                        <a:t>Submit a completed </a:t>
                      </a:r>
                      <a:r>
                        <a:rPr lang="en-US" sz="2000" b="1" dirty="0">
                          <a:effectLst/>
                        </a:rPr>
                        <a:t>Original Artwork School Entry Form for each project </a:t>
                      </a:r>
                      <a:r>
                        <a:rPr lang="en-US" sz="2000" dirty="0">
                          <a:effectLst/>
                        </a:rPr>
                        <a:t>on CANVAS (Entry Forms)</a:t>
                      </a:r>
                    </a:p>
                    <a:p>
                      <a:pPr marL="342900" marR="0" lvl="0" indent="-342900">
                        <a:lnSpc>
                          <a:spcPct val="114999"/>
                        </a:lnSpc>
                        <a:spcBef>
                          <a:spcPts val="0"/>
                        </a:spcBef>
                        <a:spcAft>
                          <a:spcPts val="0"/>
                        </a:spcAft>
                        <a:buFont typeface="+mj-lt"/>
                        <a:buAutoNum type="arabicPeriod"/>
                      </a:pPr>
                      <a:r>
                        <a:rPr lang="en-US" sz="2000" dirty="0"/>
                        <a:t>Attach an </a:t>
                      </a:r>
                      <a:r>
                        <a:rPr lang="en-US" sz="2000" b="1" dirty="0"/>
                        <a:t>Original Artwork Student Project/Poster form</a:t>
                      </a:r>
                      <a:r>
                        <a:rPr lang="en-US" sz="2000" dirty="0"/>
                        <a:t> </a:t>
                      </a:r>
                      <a:r>
                        <a:rPr lang="en-US" sz="2000" b="1" dirty="0"/>
                        <a:t>and</a:t>
                      </a:r>
                      <a:r>
                        <a:rPr lang="en-US" sz="2000" dirty="0"/>
                        <a:t> </a:t>
                      </a:r>
                      <a:r>
                        <a:rPr lang="en-US" sz="2000" b="1" dirty="0"/>
                        <a:t>written explanation</a:t>
                      </a:r>
                      <a:r>
                        <a:rPr lang="en-US" sz="2000" dirty="0"/>
                        <a:t> to back of each submission</a:t>
                      </a:r>
                    </a:p>
                    <a:p>
                      <a:pPr marL="342900" marR="0" lvl="0" indent="-342900" algn="l" rtl="0">
                        <a:lnSpc>
                          <a:spcPct val="115000"/>
                        </a:lnSpc>
                        <a:spcBef>
                          <a:spcPts val="0"/>
                        </a:spcBef>
                        <a:spcAft>
                          <a:spcPts val="0"/>
                        </a:spcAft>
                        <a:buClrTx/>
                        <a:buSzTx/>
                        <a:buFont typeface="+mj-lt"/>
                        <a:buAutoNum type="arabicPeriod"/>
                      </a:pPr>
                      <a:r>
                        <a:rPr lang="en-US" sz="2000" b="1" dirty="0">
                          <a:solidFill>
                            <a:srgbClr val="7030A0"/>
                          </a:solidFill>
                          <a:effectLst/>
                        </a:rPr>
                        <a:t>On the day of the competition, deliver for scoring</a:t>
                      </a:r>
                      <a:r>
                        <a:rPr lang="en-US" sz="2000" b="1" dirty="0">
                          <a:solidFill>
                            <a:srgbClr val="7030A0"/>
                          </a:solidFill>
                        </a:rPr>
                        <a:t> </a:t>
                      </a:r>
                      <a:endParaRPr lang="en-US" sz="2000" b="1" dirty="0">
                        <a:solidFill>
                          <a:srgbClr val="7030A0"/>
                        </a:solidFill>
                        <a:effectLst/>
                      </a:endParaRPr>
                    </a:p>
                    <a:p>
                      <a:pPr marL="342900" marR="0" lvl="0" indent="-342900" algn="l" defTabSz="457200" rtl="0" eaLnBrk="1" fontAlgn="auto" latinLnBrk="0" hangingPunct="1">
                        <a:lnSpc>
                          <a:spcPct val="115000"/>
                        </a:lnSpc>
                        <a:spcBef>
                          <a:spcPts val="0"/>
                        </a:spcBef>
                        <a:spcAft>
                          <a:spcPts val="0"/>
                        </a:spcAft>
                        <a:buClrTx/>
                        <a:buSzTx/>
                        <a:buFont typeface="+mj-lt"/>
                        <a:buAutoNum type="arabicPeriod"/>
                        <a:tabLst>
                          <a:tab pos="342900" algn="l"/>
                        </a:tabLst>
                        <a:defRPr/>
                      </a:pPr>
                      <a:r>
                        <a:rPr lang="en-US" sz="2000" b="1" dirty="0">
                          <a:solidFill>
                            <a:srgbClr val="7030A0"/>
                          </a:solidFill>
                          <a:effectLst/>
                        </a:rPr>
                        <a:t>Remember to pick up artwork before leaving the EAC</a:t>
                      </a:r>
                    </a:p>
                  </a:txBody>
                  <a:tcPr marL="68580" marR="68580" marT="0" marB="0"/>
                </a:tc>
                <a:extLst>
                  <a:ext uri="{0D108BD9-81ED-4DB2-BD59-A6C34878D82A}">
                    <a16:rowId xmlns:a16="http://schemas.microsoft.com/office/drawing/2014/main" val="2456196899"/>
                  </a:ext>
                </a:extLst>
              </a:tr>
              <a:tr h="1371601">
                <a:tc>
                  <a:txBody>
                    <a:bodyPr/>
                    <a:lstStyle/>
                    <a:p>
                      <a:pPr marL="0" marR="0" algn="ctr">
                        <a:lnSpc>
                          <a:spcPct val="115000"/>
                        </a:lnSpc>
                        <a:spcBef>
                          <a:spcPts val="0"/>
                        </a:spcBef>
                        <a:spcAft>
                          <a:spcPts val="0"/>
                        </a:spcAft>
                        <a:tabLst>
                          <a:tab pos="342900" algn="l"/>
                        </a:tabLst>
                      </a:pPr>
                      <a:r>
                        <a:rPr lang="en-US" sz="2000" dirty="0">
                          <a:effectLst/>
                        </a:rPr>
                        <a:t>Criteria for Evaluation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Creativity</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Artistic Value</a:t>
                      </a:r>
                    </a:p>
                    <a:p>
                      <a:pPr marL="342900" marR="0" lvl="0" indent="-342900">
                        <a:lnSpc>
                          <a:spcPct val="115000"/>
                        </a:lnSpc>
                        <a:spcBef>
                          <a:spcPts val="0"/>
                        </a:spcBef>
                        <a:spcAft>
                          <a:spcPts val="0"/>
                        </a:spcAft>
                        <a:buFont typeface="Symbol" panose="05050102010706020507" pitchFamily="18" charset="2"/>
                        <a:buChar char=""/>
                        <a:tabLst>
                          <a:tab pos="342900" algn="l"/>
                        </a:tabLst>
                      </a:pPr>
                      <a:r>
                        <a:rPr lang="en-US" sz="2000" dirty="0">
                          <a:effectLst/>
                        </a:rPr>
                        <a:t>Relevance to theme of competition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5356524"/>
                  </a:ext>
                </a:extLst>
              </a:tr>
            </a:tbl>
          </a:graphicData>
        </a:graphic>
      </p:graphicFrame>
    </p:spTree>
    <p:extLst>
      <p:ext uri="{BB962C8B-B14F-4D97-AF65-F5344CB8AC3E}">
        <p14:creationId xmlns:p14="http://schemas.microsoft.com/office/powerpoint/2010/main" val="3321833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E0C2-726A-41A4-BFFE-BBFD1B0C2B82}"/>
              </a:ext>
            </a:extLst>
          </p:cNvPr>
          <p:cNvSpPr>
            <a:spLocks noGrp="1"/>
          </p:cNvSpPr>
          <p:nvPr>
            <p:ph type="title"/>
          </p:nvPr>
        </p:nvSpPr>
        <p:spPr>
          <a:xfrm>
            <a:off x="170598" y="124513"/>
            <a:ext cx="4866624" cy="653409"/>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3200" dirty="0"/>
              <a:t>Before the EAC  - Field Trip</a:t>
            </a:r>
          </a:p>
        </p:txBody>
      </p:sp>
      <p:sp>
        <p:nvSpPr>
          <p:cNvPr id="3" name="TextBox 2">
            <a:extLst>
              <a:ext uri="{FF2B5EF4-FFF2-40B4-BE49-F238E27FC236}">
                <a16:creationId xmlns:a16="http://schemas.microsoft.com/office/drawing/2014/main" id="{D71CD739-5C16-4134-9F3A-2DC59A2BCEEA}"/>
              </a:ext>
            </a:extLst>
          </p:cNvPr>
          <p:cNvSpPr txBox="1"/>
          <p:nvPr/>
        </p:nvSpPr>
        <p:spPr>
          <a:xfrm>
            <a:off x="638033" y="1067557"/>
            <a:ext cx="7867934" cy="3447098"/>
          </a:xfrm>
          <a:prstGeom prst="rect">
            <a:avLst/>
          </a:prstGeom>
          <a:solidFill>
            <a:schemeClr val="accent2">
              <a:lumMod val="40000"/>
              <a:lumOff val="60000"/>
            </a:schemeClr>
          </a:solidFill>
          <a:ln w="19050">
            <a:solidFill>
              <a:schemeClr val="tx1"/>
            </a:solidFill>
          </a:ln>
        </p:spPr>
        <p:txBody>
          <a:bodyPr wrap="square" rtlCol="0">
            <a:spAutoFit/>
          </a:bodyPr>
          <a:lstStyle/>
          <a:p>
            <a:pPr algn="ctr"/>
            <a:r>
              <a:rPr lang="en-US" sz="2400" b="1" u="sng" dirty="0"/>
              <a:t>Chaperone Registration</a:t>
            </a:r>
          </a:p>
          <a:p>
            <a:pPr algn="ctr"/>
            <a:r>
              <a:rPr lang="en-US" dirty="0"/>
              <a:t>EAC Online Registration Database</a:t>
            </a:r>
          </a:p>
          <a:p>
            <a:pPr algn="ctr"/>
            <a:r>
              <a:rPr lang="en-US" dirty="0">
                <a:hlinkClick r:id="rId3"/>
              </a:rPr>
              <a:t>https://bcps.browardschools.com/research/esol/aca_comp/index.asp</a:t>
            </a:r>
            <a:endParaRPr lang="en-US" dirty="0"/>
          </a:p>
          <a:p>
            <a:endParaRPr lang="en-US" dirty="0"/>
          </a:p>
          <a:p>
            <a:pPr marL="342900" indent="-342900">
              <a:buFont typeface="Wingdings" panose="05000000000000000000" pitchFamily="2" charset="2"/>
              <a:buChar char="q"/>
            </a:pPr>
            <a:r>
              <a:rPr lang="en-US" sz="2000" dirty="0"/>
              <a:t>Register chaperones(if applicable) </a:t>
            </a:r>
            <a:r>
              <a:rPr lang="en-US" sz="2000" b="1" dirty="0"/>
              <a:t>on or before Friday, April 5, 2019</a:t>
            </a:r>
          </a:p>
          <a:p>
            <a:pPr marL="342900" indent="-342900">
              <a:buFont typeface="Wingdings" panose="05000000000000000000" pitchFamily="2" charset="2"/>
              <a:buChar char="q"/>
            </a:pPr>
            <a:r>
              <a:rPr lang="en-US" sz="2000" dirty="0"/>
              <a:t>Follow district guidelines for field trips</a:t>
            </a:r>
          </a:p>
          <a:p>
            <a:pPr marL="342900" indent="-342900">
              <a:buFont typeface="Wingdings" panose="05000000000000000000" pitchFamily="2" charset="2"/>
              <a:buChar char="q"/>
            </a:pPr>
            <a:r>
              <a:rPr lang="en-US" sz="2000" dirty="0"/>
              <a:t>Maintain up to date records of </a:t>
            </a:r>
            <a:r>
              <a:rPr lang="en-US" sz="2000" b="1" dirty="0"/>
              <a:t>students and chaperones</a:t>
            </a:r>
            <a:r>
              <a:rPr lang="en-US" sz="2000" dirty="0"/>
              <a:t>. This is important to ensure we have enough supplies and adhere to safety policies</a:t>
            </a:r>
          </a:p>
          <a:p>
            <a:endParaRPr lang="en-US" sz="2000" dirty="0"/>
          </a:p>
        </p:txBody>
      </p:sp>
    </p:spTree>
    <p:extLst>
      <p:ext uri="{BB962C8B-B14F-4D97-AF65-F5344CB8AC3E}">
        <p14:creationId xmlns:p14="http://schemas.microsoft.com/office/powerpoint/2010/main" val="3721848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a:xfrm>
            <a:off x="1178858" y="1573586"/>
            <a:ext cx="6841938" cy="1325563"/>
          </a:xfrm>
        </p:spPr>
        <p:txBody>
          <a:bodyPr vert="horz" lIns="91440" tIns="45720" rIns="91440" bIns="45720" rtlCol="0" anchor="ctr">
            <a:normAutofit/>
          </a:bodyPr>
          <a:lstStyle/>
          <a:p>
            <a:pPr algn="l" defTabSz="914400" eaLnBrk="1" hangingPunct="1">
              <a:lnSpc>
                <a:spcPct val="90000"/>
              </a:lnSpc>
            </a:pPr>
            <a:r>
              <a:rPr lang="en-US" altLang="en-US" b="1">
                <a:ea typeface="+mj-ea"/>
                <a:cs typeface="+mj-cs"/>
              </a:rPr>
              <a:t>Coordinator’s Packet</a:t>
            </a:r>
          </a:p>
        </p:txBody>
      </p:sp>
      <p:sp>
        <p:nvSpPr>
          <p:cNvPr id="17410" name="Content Placeholder 2"/>
          <p:cNvSpPr>
            <a:spLocks noGrp="1"/>
          </p:cNvSpPr>
          <p:nvPr>
            <p:ph sz="half" idx="1"/>
          </p:nvPr>
        </p:nvSpPr>
        <p:spPr>
          <a:xfrm>
            <a:off x="1257276" y="2806780"/>
            <a:ext cx="4549588" cy="2438546"/>
          </a:xfrm>
        </p:spPr>
        <p:txBody>
          <a:bodyPr vert="horz" lIns="91440" tIns="45720" rIns="91440" bIns="45720" rtlCol="0">
            <a:normAutofit/>
          </a:bodyPr>
          <a:lstStyle/>
          <a:p>
            <a:pPr indent="-228600" defTabSz="914400" eaLnBrk="1" hangingPunct="1">
              <a:lnSpc>
                <a:spcPct val="90000"/>
              </a:lnSpc>
              <a:defRPr/>
            </a:pPr>
            <a:r>
              <a:rPr lang="en-US" sz="2400" dirty="0">
                <a:ea typeface="+mn-ea"/>
                <a:cs typeface="+mn-cs"/>
              </a:rPr>
              <a:t>Schedule of EAC Events </a:t>
            </a:r>
          </a:p>
          <a:p>
            <a:pPr indent="-228600" defTabSz="914400" eaLnBrk="1" hangingPunct="1">
              <a:lnSpc>
                <a:spcPct val="90000"/>
              </a:lnSpc>
              <a:defRPr/>
            </a:pPr>
            <a:r>
              <a:rPr lang="en-US" sz="2400" dirty="0">
                <a:ea typeface="+mn-ea"/>
                <a:cs typeface="+mn-cs"/>
              </a:rPr>
              <a:t>Student Event Schedule</a:t>
            </a:r>
          </a:p>
          <a:p>
            <a:pPr indent="-228600" defTabSz="914400" eaLnBrk="1" hangingPunct="1">
              <a:lnSpc>
                <a:spcPct val="90000"/>
              </a:lnSpc>
              <a:defRPr/>
            </a:pPr>
            <a:r>
              <a:rPr lang="en-US" sz="2400" dirty="0">
                <a:ea typeface="+mn-ea"/>
                <a:cs typeface="+mn-cs"/>
              </a:rPr>
              <a:t>Map of Piper HS</a:t>
            </a:r>
          </a:p>
          <a:p>
            <a:pPr indent="-228600" defTabSz="914400" eaLnBrk="1" hangingPunct="1">
              <a:lnSpc>
                <a:spcPct val="90000"/>
              </a:lnSpc>
              <a:defRPr/>
            </a:pPr>
            <a:r>
              <a:rPr lang="en-US" sz="2400" dirty="0">
                <a:ea typeface="+mn-ea"/>
                <a:cs typeface="+mn-cs"/>
              </a:rPr>
              <a:t>Breakfast/Lunch Tickets</a:t>
            </a:r>
          </a:p>
          <a:p>
            <a:pPr marL="0" indent="-228600" defTabSz="914400" eaLnBrk="1" hangingPunct="1">
              <a:lnSpc>
                <a:spcPct val="90000"/>
              </a:lnSpc>
              <a:defRPr/>
            </a:pPr>
            <a:endParaRPr lang="en-US" sz="2100" dirty="0">
              <a:ea typeface="+mn-ea"/>
              <a:cs typeface="+mn-cs"/>
            </a:endParaRPr>
          </a:p>
        </p:txBody>
      </p:sp>
      <p:sp>
        <p:nvSpPr>
          <p:cNvPr id="17412"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7413"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6" name="Picture 5">
            <a:extLst>
              <a:ext uri="{FF2B5EF4-FFF2-40B4-BE49-F238E27FC236}">
                <a16:creationId xmlns:a16="http://schemas.microsoft.com/office/drawing/2014/main" id="{800BD5EF-CD3C-4663-BAC3-4F93A2BC3896}"/>
              </a:ext>
            </a:extLst>
          </p:cNvPr>
          <p:cNvPicPr>
            <a:picLocks noChangeAspect="1"/>
          </p:cNvPicPr>
          <p:nvPr/>
        </p:nvPicPr>
        <p:blipFill>
          <a:blip r:embed="rId3"/>
          <a:stretch>
            <a:fillRect/>
          </a:stretch>
        </p:blipFill>
        <p:spPr>
          <a:xfrm>
            <a:off x="6113971" y="3335418"/>
            <a:ext cx="1906825" cy="1906825"/>
          </a:xfrm>
          <a:prstGeom prst="rect">
            <a:avLst/>
          </a:prstGeom>
        </p:spPr>
      </p:pic>
      <p:pic>
        <p:nvPicPr>
          <p:cNvPr id="5" name="Picture 1" descr="ESOL_logo-print.pdf">
            <a:extLst>
              <a:ext uri="{FF2B5EF4-FFF2-40B4-BE49-F238E27FC236}">
                <a16:creationId xmlns:a16="http://schemas.microsoft.com/office/drawing/2014/main" id="{DD2D4F83-B59B-4E70-89D4-32B8E4B3BBE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3470" b="24962"/>
          <a:stretch>
            <a:fillRect/>
          </a:stretch>
        </p:blipFill>
        <p:spPr bwMode="auto">
          <a:xfrm>
            <a:off x="564643" y="5630657"/>
            <a:ext cx="1445550" cy="569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6E0C2-726A-41A4-BFFE-BBFD1B0C2B82}"/>
              </a:ext>
            </a:extLst>
          </p:cNvPr>
          <p:cNvSpPr>
            <a:spLocks noGrp="1"/>
          </p:cNvSpPr>
          <p:nvPr>
            <p:ph type="title"/>
          </p:nvPr>
        </p:nvSpPr>
        <p:spPr>
          <a:xfrm>
            <a:off x="170598" y="124513"/>
            <a:ext cx="5618511" cy="567145"/>
          </a:xfrm>
        </p:spPr>
        <p:style>
          <a:lnRef idx="2">
            <a:schemeClr val="accent5">
              <a:shade val="50000"/>
            </a:schemeClr>
          </a:lnRef>
          <a:fillRef idx="1">
            <a:schemeClr val="accent5"/>
          </a:fillRef>
          <a:effectRef idx="0">
            <a:schemeClr val="accent5"/>
          </a:effectRef>
          <a:fontRef idx="minor">
            <a:schemeClr val="lt1"/>
          </a:fontRef>
        </p:style>
        <p:txBody>
          <a:bodyPr/>
          <a:lstStyle/>
          <a:p>
            <a:r>
              <a:rPr lang="en-US" sz="2800" dirty="0"/>
              <a:t>During the Language Mastery Events </a:t>
            </a:r>
            <a:endParaRPr lang="en-US" sz="3200" dirty="0"/>
          </a:p>
        </p:txBody>
      </p:sp>
      <p:sp>
        <p:nvSpPr>
          <p:cNvPr id="4" name="Content Placeholder 2">
            <a:extLst>
              <a:ext uri="{FF2B5EF4-FFF2-40B4-BE49-F238E27FC236}">
                <a16:creationId xmlns:a16="http://schemas.microsoft.com/office/drawing/2014/main" id="{22760F3A-D948-4174-BA0D-4956588FE58D}"/>
              </a:ext>
            </a:extLst>
          </p:cNvPr>
          <p:cNvSpPr txBox="1">
            <a:spLocks/>
          </p:cNvSpPr>
          <p:nvPr/>
        </p:nvSpPr>
        <p:spPr bwMode="auto">
          <a:xfrm>
            <a:off x="314505" y="864693"/>
            <a:ext cx="8572500" cy="420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charset="0"/>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charset="0"/>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charset="0"/>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buNone/>
              <a:defRPr/>
            </a:pPr>
            <a:r>
              <a:rPr lang="en-US" altLang="en-US" sz="2000" b="1" dirty="0">
                <a:solidFill>
                  <a:srgbClr val="0070C0"/>
                </a:solidFill>
                <a:latin typeface="Arial"/>
                <a:ea typeface="ヒラギノ角ゴ Pro W3"/>
                <a:cs typeface="Arial"/>
              </a:rPr>
              <a:t>Declamation</a:t>
            </a:r>
            <a:endParaRPr lang="en-US" sz="2000" b="1">
              <a:solidFill>
                <a:srgbClr val="0070C0"/>
              </a:solidFill>
            </a:endParaRPr>
          </a:p>
          <a:p>
            <a:pPr marL="0" indent="0" algn="ctr" eaLnBrk="1" hangingPunct="1">
              <a:buNone/>
              <a:defRPr/>
            </a:pPr>
            <a:r>
              <a:rPr lang="en-US" altLang="en-US" sz="2000" b="1" dirty="0">
                <a:solidFill>
                  <a:srgbClr val="0070C0"/>
                </a:solidFill>
                <a:latin typeface="Arial"/>
                <a:ea typeface="ヒラギノ角ゴ Pro W3"/>
                <a:cs typeface="Arial"/>
              </a:rPr>
              <a:t>Impromptu Speaking</a:t>
            </a:r>
          </a:p>
          <a:p>
            <a:pPr marL="0" indent="0" algn="ctr" eaLnBrk="1" hangingPunct="1">
              <a:buNone/>
              <a:defRPr/>
            </a:pPr>
            <a:r>
              <a:rPr lang="en-US" altLang="en-US" sz="2000" b="1" dirty="0">
                <a:solidFill>
                  <a:srgbClr val="0070C0"/>
                </a:solidFill>
                <a:latin typeface="Arial"/>
                <a:ea typeface="ヒラギノ角ゴ Pro W3"/>
                <a:cs typeface="Arial"/>
              </a:rPr>
              <a:t>Original Oratory</a:t>
            </a:r>
          </a:p>
          <a:p>
            <a:pPr marL="0" indent="0" algn="ctr" eaLnBrk="1" hangingPunct="1">
              <a:buNone/>
              <a:defRPr/>
            </a:pPr>
            <a:r>
              <a:rPr lang="en-US" altLang="en-US" sz="2000" b="1" dirty="0">
                <a:solidFill>
                  <a:srgbClr val="0070C0"/>
                </a:solidFill>
                <a:latin typeface="Arial"/>
                <a:ea typeface="ヒラギノ角ゴ Pro W3"/>
                <a:cs typeface="Arial"/>
              </a:rPr>
              <a:t>Spelling Bee (Middle School Only)</a:t>
            </a:r>
          </a:p>
          <a:p>
            <a:pPr marL="0" indent="0" algn="ctr" eaLnBrk="1" hangingPunct="1">
              <a:buNone/>
              <a:defRPr/>
            </a:pPr>
            <a:r>
              <a:rPr lang="en-US" altLang="en-US" sz="2000" b="1" dirty="0">
                <a:solidFill>
                  <a:srgbClr val="0070C0"/>
                </a:solidFill>
                <a:latin typeface="Arial"/>
                <a:ea typeface="ヒラギノ角ゴ Pro W3"/>
                <a:cs typeface="Arial"/>
              </a:rPr>
              <a:t>Writing</a:t>
            </a:r>
          </a:p>
          <a:p>
            <a:pPr eaLnBrk="1" hangingPunct="1">
              <a:defRPr/>
            </a:pPr>
            <a:r>
              <a:rPr lang="en-US" altLang="en-US" sz="2400" dirty="0">
                <a:solidFill>
                  <a:srgbClr val="000000"/>
                </a:solidFill>
                <a:latin typeface="Arial"/>
                <a:ea typeface="ヒラギノ角ゴ Pro W3"/>
                <a:cs typeface="Arial"/>
              </a:rPr>
              <a:t>Students are dismissed from Opening Ceremonies</a:t>
            </a:r>
            <a:endParaRPr lang="en-US" dirty="0">
              <a:latin typeface="Arial"/>
              <a:ea typeface="ヒラギノ角ゴ Pro W3"/>
              <a:cs typeface="Arial"/>
            </a:endParaRPr>
          </a:p>
          <a:p>
            <a:pPr eaLnBrk="1" hangingPunct="1">
              <a:defRPr/>
            </a:pPr>
            <a:r>
              <a:rPr lang="en-US" altLang="en-US" sz="2400" dirty="0">
                <a:solidFill>
                  <a:srgbClr val="000000"/>
                </a:solidFill>
                <a:latin typeface="Arial" panose="020B0604020202020204" pitchFamily="34" charset="0"/>
                <a:ea typeface="ヒラギノ角ゴ Pro W3" charset="-128"/>
                <a:cs typeface="Arial" panose="020B0604020202020204" pitchFamily="34" charset="0"/>
              </a:rPr>
              <a:t>Students enter event room and hand copy of text to judge (if applicable) </a:t>
            </a:r>
          </a:p>
          <a:p>
            <a:pPr eaLnBrk="1" hangingPunct="1">
              <a:defRPr/>
            </a:pPr>
            <a:r>
              <a:rPr lang="en-US" altLang="en-US" sz="2400" dirty="0">
                <a:solidFill>
                  <a:srgbClr val="000000"/>
                </a:solidFill>
                <a:latin typeface="Arial"/>
                <a:ea typeface="ヒラギノ角ゴ Pro W3"/>
                <a:cs typeface="Arial"/>
              </a:rPr>
              <a:t>Attendance is taken</a:t>
            </a:r>
            <a:endParaRPr lang="en-US" altLang="en-US" sz="2400" dirty="0">
              <a:solidFill>
                <a:srgbClr val="000000"/>
              </a:solidFill>
              <a:latin typeface="Arial" panose="020B0604020202020204" pitchFamily="34" charset="0"/>
              <a:ea typeface="ヒラギノ角ゴ Pro W3" charset="-128"/>
              <a:cs typeface="Arial" panose="020B0604020202020204" pitchFamily="34" charset="0"/>
            </a:endParaRPr>
          </a:p>
          <a:p>
            <a:pPr eaLnBrk="1" hangingPunct="1">
              <a:defRPr/>
            </a:pPr>
            <a:r>
              <a:rPr lang="en-US" altLang="en-US" sz="2400" dirty="0">
                <a:solidFill>
                  <a:srgbClr val="000000"/>
                </a:solidFill>
                <a:latin typeface="Arial"/>
                <a:ea typeface="ヒラギノ角ゴ Pro W3"/>
                <a:cs typeface="Arial"/>
              </a:rPr>
              <a:t>Judges </a:t>
            </a:r>
            <a:r>
              <a:rPr lang="en-US" altLang="en-US" sz="2400" dirty="0">
                <a:solidFill>
                  <a:srgbClr val="000000"/>
                </a:solidFill>
                <a:latin typeface="Arial"/>
                <a:ea typeface="MS PGothic"/>
                <a:cs typeface="Arial"/>
              </a:rPr>
              <a:t>welcome students and complete score sheets after each student competes </a:t>
            </a:r>
          </a:p>
          <a:p>
            <a:pPr eaLnBrk="1" hangingPunct="1">
              <a:defRPr/>
            </a:pPr>
            <a:r>
              <a:rPr lang="en-US" altLang="en-US" sz="2400" dirty="0">
                <a:solidFill>
                  <a:srgbClr val="000000"/>
                </a:solidFill>
                <a:latin typeface="Arial"/>
                <a:ea typeface="ヒラギノ角ゴ Pro W3"/>
                <a:cs typeface="Arial"/>
              </a:rPr>
              <a:t>Students remain seated and quiet during transitions</a:t>
            </a:r>
            <a:endParaRPr lang="en-US" dirty="0"/>
          </a:p>
          <a:p>
            <a:pPr eaLnBrk="1" hangingPunct="1">
              <a:defRPr/>
            </a:pPr>
            <a:r>
              <a:rPr lang="en-US" altLang="en-US" sz="2400" dirty="0">
                <a:solidFill>
                  <a:srgbClr val="000000"/>
                </a:solidFill>
                <a:latin typeface="Arial" panose="020B0604020202020204" pitchFamily="34" charset="0"/>
                <a:ea typeface="ヒラギノ角ゴ Pro W3" charset="-128"/>
                <a:cs typeface="Arial" panose="020B0604020202020204" pitchFamily="34" charset="0"/>
              </a:rPr>
              <a:t>Parents and chaperones are not permitted in event rooms. They must wait in designated areas</a:t>
            </a:r>
          </a:p>
        </p:txBody>
      </p:sp>
    </p:spTree>
    <p:extLst>
      <p:ext uri="{BB962C8B-B14F-4D97-AF65-F5344CB8AC3E}">
        <p14:creationId xmlns:p14="http://schemas.microsoft.com/office/powerpoint/2010/main" val="958022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TotalTime>
  <Words>1862</Words>
  <Application>Microsoft Office PowerPoint</Application>
  <PresentationFormat>On-screen Show (4:3)</PresentationFormat>
  <Paragraphs>265</Paragraphs>
  <Slides>15</Slides>
  <Notes>15</Notes>
  <HiddenSlides>2</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Brush Script MT</vt:lpstr>
      <vt:lpstr>Calibri</vt:lpstr>
      <vt:lpstr>Calisto MT</vt:lpstr>
      <vt:lpstr>Century Gothic</vt:lpstr>
      <vt:lpstr>Franklin Gothic Book</vt:lpstr>
      <vt:lpstr>Helvetica</vt:lpstr>
      <vt:lpstr>helvetica neue</vt:lpstr>
      <vt:lpstr>Symbol</vt:lpstr>
      <vt:lpstr>Wingdings</vt:lpstr>
      <vt:lpstr>Wingdings 2</vt:lpstr>
      <vt:lpstr>Office Theme</vt:lpstr>
      <vt:lpstr>2019 ESOL Academic Competition Coordinator Overview Wednesday, March 13, 2019 Skype Session</vt:lpstr>
      <vt:lpstr>2019 ESOL Academic Competition (EAC)</vt:lpstr>
      <vt:lpstr>Before the EAC</vt:lpstr>
      <vt:lpstr>Before the EAC  - Students</vt:lpstr>
      <vt:lpstr>PowerPoint Presentation</vt:lpstr>
      <vt:lpstr>PowerPoint Presentation</vt:lpstr>
      <vt:lpstr>Before the EAC  - Field Trip</vt:lpstr>
      <vt:lpstr>Coordinator’s Packet</vt:lpstr>
      <vt:lpstr>During the Language Mastery Events </vt:lpstr>
      <vt:lpstr>Award Ceremonies</vt:lpstr>
      <vt:lpstr>PowerPoint Presentation</vt:lpstr>
      <vt:lpstr>PowerPoint Presentation</vt:lpstr>
      <vt:lpstr>PowerPoint Presentation</vt:lpstr>
      <vt:lpstr>Thank you to our sponsors!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ESOL Academic Competition Coordinator Overview Wednesday, March 13, 2019 Skype Session</dc:title>
  <dc:creator>Melinda A. Mayers</dc:creator>
  <cp:lastModifiedBy>Stephanie M. Bustillo</cp:lastModifiedBy>
  <cp:revision>51</cp:revision>
  <dcterms:created xsi:type="dcterms:W3CDTF">2019-03-11T19:15:44Z</dcterms:created>
  <dcterms:modified xsi:type="dcterms:W3CDTF">2019-03-13T12:17:47Z</dcterms:modified>
</cp:coreProperties>
</file>