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320" r:id="rId2"/>
    <p:sldId id="349" r:id="rId3"/>
    <p:sldId id="436" r:id="rId4"/>
    <p:sldId id="732" r:id="rId5"/>
    <p:sldId id="728" r:id="rId6"/>
    <p:sldId id="341" r:id="rId7"/>
    <p:sldId id="592" r:id="rId8"/>
    <p:sldId id="453" r:id="rId9"/>
    <p:sldId id="772" r:id="rId10"/>
    <p:sldId id="647" r:id="rId11"/>
    <p:sldId id="619" r:id="rId12"/>
    <p:sldId id="766" r:id="rId13"/>
    <p:sldId id="406" r:id="rId14"/>
    <p:sldId id="480" r:id="rId15"/>
    <p:sldId id="420" r:id="rId16"/>
    <p:sldId id="767" r:id="rId17"/>
    <p:sldId id="768" r:id="rId18"/>
    <p:sldId id="443" r:id="rId19"/>
    <p:sldId id="444" r:id="rId20"/>
    <p:sldId id="500" r:id="rId21"/>
    <p:sldId id="501" r:id="rId22"/>
    <p:sldId id="450" r:id="rId23"/>
    <p:sldId id="429" r:id="rId24"/>
    <p:sldId id="481" r:id="rId25"/>
    <p:sldId id="769" r:id="rId26"/>
    <p:sldId id="770" r:id="rId27"/>
    <p:sldId id="762" r:id="rId28"/>
    <p:sldId id="496" r:id="rId29"/>
    <p:sldId id="407" r:id="rId30"/>
    <p:sldId id="763" r:id="rId31"/>
    <p:sldId id="764" r:id="rId32"/>
    <p:sldId id="765" r:id="rId33"/>
    <p:sldId id="771" r:id="rId34"/>
    <p:sldId id="376" r:id="rId35"/>
    <p:sldId id="474"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20"/>
            <p14:sldId id="349"/>
            <p14:sldId id="436"/>
            <p14:sldId id="732"/>
            <p14:sldId id="728"/>
            <p14:sldId id="341"/>
            <p14:sldId id="592"/>
            <p14:sldId id="453"/>
            <p14:sldId id="772"/>
            <p14:sldId id="647"/>
            <p14:sldId id="619"/>
            <p14:sldId id="766"/>
            <p14:sldId id="406"/>
            <p14:sldId id="480"/>
            <p14:sldId id="420"/>
            <p14:sldId id="767"/>
            <p14:sldId id="768"/>
            <p14:sldId id="443"/>
            <p14:sldId id="444"/>
            <p14:sldId id="500"/>
            <p14:sldId id="501"/>
            <p14:sldId id="450"/>
            <p14:sldId id="429"/>
            <p14:sldId id="481"/>
            <p14:sldId id="769"/>
            <p14:sldId id="770"/>
            <p14:sldId id="762"/>
            <p14:sldId id="496"/>
            <p14:sldId id="407"/>
            <p14:sldId id="763"/>
            <p14:sldId id="764"/>
            <p14:sldId id="765"/>
            <p14:sldId id="771"/>
            <p14:sldId id="376"/>
            <p14:sldId id="474"/>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M. Bustillo" initials="SMB" lastIdx="1" clrIdx="0">
    <p:extLst>
      <p:ext uri="{19B8F6BF-5375-455C-9EA6-DF929625EA0E}">
        <p15:presenceInfo xmlns:p15="http://schemas.microsoft.com/office/powerpoint/2012/main" userId="S-1-5-21-3861797619-222178162-1598585656-207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A5E3"/>
    <a:srgbClr val="FFE794"/>
    <a:srgbClr val="0095D3"/>
    <a:srgbClr val="CDCEC9"/>
    <a:srgbClr val="ECF1F8"/>
    <a:srgbClr val="70B75E"/>
    <a:srgbClr val="FFCF01"/>
    <a:srgbClr val="6A2C91"/>
    <a:srgbClr val="2EAFA4"/>
    <a:srgbClr val="F15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17" autoAdjust="0"/>
  </p:normalViewPr>
  <p:slideViewPr>
    <p:cSldViewPr snapToGrid="0">
      <p:cViewPr>
        <p:scale>
          <a:sx n="58" d="100"/>
          <a:sy n="58" d="100"/>
        </p:scale>
        <p:origin x="1520" y="244"/>
      </p:cViewPr>
      <p:guideLst>
        <p:guide orient="horz" pos="792"/>
        <p:guide orient="horz" pos="104"/>
        <p:guide pos="5646"/>
        <p:guide pos="102"/>
      </p:guideLst>
    </p:cSldViewPr>
  </p:slideViewPr>
  <p:notesTextViewPr>
    <p:cViewPr>
      <p:scale>
        <a:sx n="100" d="100"/>
        <a:sy n="100" d="100"/>
      </p:scale>
      <p:origin x="0" y="0"/>
    </p:cViewPr>
  </p:notesTextViewPr>
  <p:sorterViewPr>
    <p:cViewPr varScale="1">
      <p:scale>
        <a:sx n="1" d="1"/>
        <a:sy n="1" d="1"/>
      </p:scale>
      <p:origin x="0" y="-3128"/>
    </p:cViewPr>
  </p:sorterViewPr>
  <p:notesViewPr>
    <p:cSldViewPr snapToGrid="0">
      <p:cViewPr>
        <p:scale>
          <a:sx n="1" d="2"/>
          <a:sy n="1" d="2"/>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3D1FF-885B-A74E-85B2-2EAEBD3A2C84}" type="doc">
      <dgm:prSet loTypeId="urn:microsoft.com/office/officeart/2005/8/layout/matrix3" loCatId="" qsTypeId="urn:microsoft.com/office/officeart/2005/8/quickstyle/simple3" qsCatId="simple" csTypeId="urn:microsoft.com/office/officeart/2005/8/colors/colorful1" csCatId="colorful" phldr="1"/>
      <dgm:spPr/>
      <dgm:t>
        <a:bodyPr/>
        <a:lstStyle/>
        <a:p>
          <a:endParaRPr lang="en-US"/>
        </a:p>
      </dgm:t>
    </dgm:pt>
    <dgm:pt modelId="{3FC89E9B-0436-E749-A25D-429F5EC5AF19}">
      <dgm:prSet phldrT="[Text]" custT="1"/>
      <dgm:spPr/>
      <dgm:t>
        <a:bodyPr/>
        <a:lstStyle/>
        <a:p>
          <a:r>
            <a:rPr lang="en-US" sz="1400" b="1" dirty="0">
              <a:solidFill>
                <a:schemeClr val="tx2"/>
              </a:solidFill>
              <a:latin typeface="Times New Roman" panose="02020603050405020304" pitchFamily="18" charset="0"/>
              <a:cs typeface="Times New Roman" panose="02020603050405020304" pitchFamily="18" charset="0"/>
            </a:rPr>
            <a:t>Flexible Scheduling/Additional Time</a:t>
          </a:r>
        </a:p>
      </dgm:t>
    </dgm:pt>
    <dgm:pt modelId="{6D2B1E2A-B0ED-194F-8AD4-BEF51CF67BC7}" type="parTrans" cxnId="{3EC796A2-F129-384E-85B4-26E787CDA9BD}">
      <dgm:prSet/>
      <dgm:spPr/>
      <dgm:t>
        <a:bodyPr/>
        <a:lstStyle/>
        <a:p>
          <a:endParaRPr lang="en-US" sz="2000" b="1">
            <a:solidFill>
              <a:srgbClr val="000000"/>
            </a:solidFill>
          </a:endParaRPr>
        </a:p>
      </dgm:t>
    </dgm:pt>
    <dgm:pt modelId="{73BDBED0-DFC0-6342-B877-F36ECB2DD4D3}" type="sibTrans" cxnId="{3EC796A2-F129-384E-85B4-26E787CDA9BD}">
      <dgm:prSet/>
      <dgm:spPr/>
      <dgm:t>
        <a:bodyPr/>
        <a:lstStyle/>
        <a:p>
          <a:endParaRPr lang="en-US" sz="2000" b="1">
            <a:solidFill>
              <a:srgbClr val="000000"/>
            </a:solidFill>
          </a:endParaRPr>
        </a:p>
      </dgm:t>
    </dgm:pt>
    <dgm:pt modelId="{1FED27A9-735F-D34B-B7C0-ACC395AADF59}">
      <dgm:prSet phldrT="[Text]" custT="1"/>
      <dgm:spPr/>
      <dgm:t>
        <a:bodyPr/>
        <a:lstStyle/>
        <a:p>
          <a:r>
            <a:rPr lang="en-US" sz="1400" b="1" dirty="0">
              <a:solidFill>
                <a:schemeClr val="tx2"/>
              </a:solidFill>
              <a:latin typeface="Times New Roman" panose="02020603050405020304" pitchFamily="18" charset="0"/>
              <a:cs typeface="Times New Roman" panose="02020603050405020304" pitchFamily="18" charset="0"/>
            </a:rPr>
            <a:t>Assistance in Heritage Language</a:t>
          </a:r>
        </a:p>
      </dgm:t>
    </dgm:pt>
    <dgm:pt modelId="{280ED8A6-7756-6C4D-A1E5-4425DE734E36}" type="parTrans" cxnId="{F1E8A6C0-BE47-AC43-BCC4-F855C90A3240}">
      <dgm:prSet/>
      <dgm:spPr/>
      <dgm:t>
        <a:bodyPr/>
        <a:lstStyle/>
        <a:p>
          <a:endParaRPr lang="en-US" sz="2000" b="1">
            <a:solidFill>
              <a:srgbClr val="000000"/>
            </a:solidFill>
          </a:endParaRPr>
        </a:p>
      </dgm:t>
    </dgm:pt>
    <dgm:pt modelId="{AC635003-38AF-5946-A616-041CFB2A41B5}" type="sibTrans" cxnId="{F1E8A6C0-BE47-AC43-BCC4-F855C90A3240}">
      <dgm:prSet/>
      <dgm:spPr/>
      <dgm:t>
        <a:bodyPr/>
        <a:lstStyle/>
        <a:p>
          <a:endParaRPr lang="en-US" sz="2000" b="1">
            <a:solidFill>
              <a:srgbClr val="000000"/>
            </a:solidFill>
          </a:endParaRPr>
        </a:p>
      </dgm:t>
    </dgm:pt>
    <dgm:pt modelId="{84B31BD1-B9E6-FA48-B906-6F014439104A}">
      <dgm:prSet phldrT="[Text]" custT="1"/>
      <dgm:spPr/>
      <dgm:t>
        <a:bodyPr/>
        <a:lstStyle/>
        <a:p>
          <a:r>
            <a:rPr lang="en-US" sz="1800" b="1" dirty="0">
              <a:solidFill>
                <a:schemeClr val="tx2"/>
              </a:solidFill>
              <a:latin typeface="Times New Roman" panose="02020603050405020304" pitchFamily="18" charset="0"/>
              <a:cs typeface="Times New Roman" panose="02020603050405020304" pitchFamily="18" charset="0"/>
            </a:rPr>
            <a:t>Flexible Setting</a:t>
          </a:r>
        </a:p>
      </dgm:t>
    </dgm:pt>
    <dgm:pt modelId="{041F9C02-F7E3-D34B-BE45-9B9366663BBF}" type="parTrans" cxnId="{C18A8691-F384-0A42-8115-64C8FC176C05}">
      <dgm:prSet/>
      <dgm:spPr/>
      <dgm:t>
        <a:bodyPr/>
        <a:lstStyle/>
        <a:p>
          <a:endParaRPr lang="en-US" sz="2000" b="1">
            <a:solidFill>
              <a:srgbClr val="000000"/>
            </a:solidFill>
          </a:endParaRPr>
        </a:p>
      </dgm:t>
    </dgm:pt>
    <dgm:pt modelId="{68FDE5FE-D185-8548-A77B-5031898E8E16}" type="sibTrans" cxnId="{C18A8691-F384-0A42-8115-64C8FC176C05}">
      <dgm:prSet/>
      <dgm:spPr/>
      <dgm:t>
        <a:bodyPr/>
        <a:lstStyle/>
        <a:p>
          <a:endParaRPr lang="en-US" sz="2000" b="1">
            <a:solidFill>
              <a:srgbClr val="000000"/>
            </a:solidFill>
          </a:endParaRPr>
        </a:p>
      </dgm:t>
    </dgm:pt>
    <dgm:pt modelId="{B09C43FA-26EA-3F43-82BB-D39D4B8CD45C}">
      <dgm:prSet phldrT="[Text]" custT="1"/>
      <dgm:spPr/>
      <dgm:t>
        <a:bodyPr/>
        <a:lstStyle/>
        <a:p>
          <a:r>
            <a:rPr lang="en-US" sz="1400" b="1" dirty="0">
              <a:solidFill>
                <a:schemeClr val="tx2"/>
              </a:solidFill>
              <a:latin typeface="Times New Roman" panose="02020603050405020304" pitchFamily="18" charset="0"/>
              <a:cs typeface="Times New Roman" panose="02020603050405020304" pitchFamily="18" charset="0"/>
            </a:rPr>
            <a:t>Bilingual Dictionary/Glossary</a:t>
          </a:r>
        </a:p>
      </dgm:t>
    </dgm:pt>
    <dgm:pt modelId="{57B08A91-E1F4-F846-8BDD-C88D934DB7E2}" type="parTrans" cxnId="{43671E0A-D2E5-BF4A-B59A-513DEAAEDA06}">
      <dgm:prSet/>
      <dgm:spPr/>
      <dgm:t>
        <a:bodyPr/>
        <a:lstStyle/>
        <a:p>
          <a:endParaRPr lang="en-US">
            <a:solidFill>
              <a:srgbClr val="000000"/>
            </a:solidFill>
          </a:endParaRPr>
        </a:p>
      </dgm:t>
    </dgm:pt>
    <dgm:pt modelId="{9B1B1D9B-9EC9-7F4F-B5E9-93A21A01D9C5}" type="sibTrans" cxnId="{43671E0A-D2E5-BF4A-B59A-513DEAAEDA06}">
      <dgm:prSet/>
      <dgm:spPr/>
      <dgm:t>
        <a:bodyPr/>
        <a:lstStyle/>
        <a:p>
          <a:endParaRPr lang="en-US">
            <a:solidFill>
              <a:srgbClr val="000000"/>
            </a:solidFill>
          </a:endParaRPr>
        </a:p>
      </dgm:t>
    </dgm:pt>
    <dgm:pt modelId="{8DE7251F-C765-FF44-9333-D3CD42F41E85}" type="pres">
      <dgm:prSet presAssocID="{E913D1FF-885B-A74E-85B2-2EAEBD3A2C84}" presName="matrix" presStyleCnt="0">
        <dgm:presLayoutVars>
          <dgm:chMax val="1"/>
          <dgm:dir/>
          <dgm:resizeHandles val="exact"/>
        </dgm:presLayoutVars>
      </dgm:prSet>
      <dgm:spPr/>
    </dgm:pt>
    <dgm:pt modelId="{5C7D2045-945C-7E40-99C5-D635BCC86035}" type="pres">
      <dgm:prSet presAssocID="{E913D1FF-885B-A74E-85B2-2EAEBD3A2C84}" presName="diamond" presStyleLbl="bgShp" presStyleIdx="0" presStyleCnt="1"/>
      <dgm:spPr/>
    </dgm:pt>
    <dgm:pt modelId="{5C75E219-6763-4B4A-BBDB-EDAFB0198A22}" type="pres">
      <dgm:prSet presAssocID="{E913D1FF-885B-A74E-85B2-2EAEBD3A2C84}" presName="quad1" presStyleLbl="node1" presStyleIdx="0" presStyleCnt="4">
        <dgm:presLayoutVars>
          <dgm:chMax val="0"/>
          <dgm:chPref val="0"/>
          <dgm:bulletEnabled val="1"/>
        </dgm:presLayoutVars>
      </dgm:prSet>
      <dgm:spPr/>
    </dgm:pt>
    <dgm:pt modelId="{8428E8A2-E5A1-2146-A42E-2EFE16D1B007}" type="pres">
      <dgm:prSet presAssocID="{E913D1FF-885B-A74E-85B2-2EAEBD3A2C84}" presName="quad2" presStyleLbl="node1" presStyleIdx="1" presStyleCnt="4" custLinFactNeighborX="-2961">
        <dgm:presLayoutVars>
          <dgm:chMax val="0"/>
          <dgm:chPref val="0"/>
          <dgm:bulletEnabled val="1"/>
        </dgm:presLayoutVars>
      </dgm:prSet>
      <dgm:spPr/>
    </dgm:pt>
    <dgm:pt modelId="{788E785F-CF79-1D4C-96C3-2257BC68721C}" type="pres">
      <dgm:prSet presAssocID="{E913D1FF-885B-A74E-85B2-2EAEBD3A2C84}" presName="quad3" presStyleLbl="node1" presStyleIdx="2" presStyleCnt="4">
        <dgm:presLayoutVars>
          <dgm:chMax val="0"/>
          <dgm:chPref val="0"/>
          <dgm:bulletEnabled val="1"/>
        </dgm:presLayoutVars>
      </dgm:prSet>
      <dgm:spPr/>
    </dgm:pt>
    <dgm:pt modelId="{67B7C4E0-87B0-CE4B-B687-70EB38DDC8DB}" type="pres">
      <dgm:prSet presAssocID="{E913D1FF-885B-A74E-85B2-2EAEBD3A2C84}" presName="quad4" presStyleLbl="node1" presStyleIdx="3" presStyleCnt="4" custLinFactNeighborX="2927" custLinFactNeighborY="2217">
        <dgm:presLayoutVars>
          <dgm:chMax val="0"/>
          <dgm:chPref val="0"/>
          <dgm:bulletEnabled val="1"/>
        </dgm:presLayoutVars>
      </dgm:prSet>
      <dgm:spPr/>
    </dgm:pt>
  </dgm:ptLst>
  <dgm:cxnLst>
    <dgm:cxn modelId="{43671E0A-D2E5-BF4A-B59A-513DEAAEDA06}" srcId="{E913D1FF-885B-A74E-85B2-2EAEBD3A2C84}" destId="{B09C43FA-26EA-3F43-82BB-D39D4B8CD45C}" srcOrd="3" destOrd="0" parTransId="{57B08A91-E1F4-F846-8BDD-C88D934DB7E2}" sibTransId="{9B1B1D9B-9EC9-7F4F-B5E9-93A21A01D9C5}"/>
    <dgm:cxn modelId="{0B4BE33A-7742-814D-B35D-E26A37C6E731}" type="presOf" srcId="{B09C43FA-26EA-3F43-82BB-D39D4B8CD45C}" destId="{67B7C4E0-87B0-CE4B-B687-70EB38DDC8DB}" srcOrd="0" destOrd="0" presId="urn:microsoft.com/office/officeart/2005/8/layout/matrix3"/>
    <dgm:cxn modelId="{F003646F-A3F1-0243-BE83-769CC9B0ED0D}" type="presOf" srcId="{84B31BD1-B9E6-FA48-B906-6F014439104A}" destId="{788E785F-CF79-1D4C-96C3-2257BC68721C}" srcOrd="0" destOrd="0" presId="urn:microsoft.com/office/officeart/2005/8/layout/matrix3"/>
    <dgm:cxn modelId="{C18A8691-F384-0A42-8115-64C8FC176C05}" srcId="{E913D1FF-885B-A74E-85B2-2EAEBD3A2C84}" destId="{84B31BD1-B9E6-FA48-B906-6F014439104A}" srcOrd="2" destOrd="0" parTransId="{041F9C02-F7E3-D34B-BE45-9B9366663BBF}" sibTransId="{68FDE5FE-D185-8548-A77B-5031898E8E16}"/>
    <dgm:cxn modelId="{3EC796A2-F129-384E-85B4-26E787CDA9BD}" srcId="{E913D1FF-885B-A74E-85B2-2EAEBD3A2C84}" destId="{3FC89E9B-0436-E749-A25D-429F5EC5AF19}" srcOrd="0" destOrd="0" parTransId="{6D2B1E2A-B0ED-194F-8AD4-BEF51CF67BC7}" sibTransId="{73BDBED0-DFC0-6342-B877-F36ECB2DD4D3}"/>
    <dgm:cxn modelId="{A32D44A7-F954-4242-B05F-C77A5C45DB19}" type="presOf" srcId="{1FED27A9-735F-D34B-B7C0-ACC395AADF59}" destId="{8428E8A2-E5A1-2146-A42E-2EFE16D1B007}" srcOrd="0" destOrd="0" presId="urn:microsoft.com/office/officeart/2005/8/layout/matrix3"/>
    <dgm:cxn modelId="{F1E8A6C0-BE47-AC43-BCC4-F855C90A3240}" srcId="{E913D1FF-885B-A74E-85B2-2EAEBD3A2C84}" destId="{1FED27A9-735F-D34B-B7C0-ACC395AADF59}" srcOrd="1" destOrd="0" parTransId="{280ED8A6-7756-6C4D-A1E5-4425DE734E36}" sibTransId="{AC635003-38AF-5946-A616-041CFB2A41B5}"/>
    <dgm:cxn modelId="{616B4AD8-5C7A-214D-8F83-325868D57D09}" type="presOf" srcId="{E913D1FF-885B-A74E-85B2-2EAEBD3A2C84}" destId="{8DE7251F-C765-FF44-9333-D3CD42F41E85}" srcOrd="0" destOrd="0" presId="urn:microsoft.com/office/officeart/2005/8/layout/matrix3"/>
    <dgm:cxn modelId="{619746F3-6564-4A41-BC4B-F04FCFBC4621}" type="presOf" srcId="{3FC89E9B-0436-E749-A25D-429F5EC5AF19}" destId="{5C75E219-6763-4B4A-BBDB-EDAFB0198A22}" srcOrd="0" destOrd="0" presId="urn:microsoft.com/office/officeart/2005/8/layout/matrix3"/>
    <dgm:cxn modelId="{E52F9488-6F66-F949-9143-2EE17A7E617A}" type="presParOf" srcId="{8DE7251F-C765-FF44-9333-D3CD42F41E85}" destId="{5C7D2045-945C-7E40-99C5-D635BCC86035}" srcOrd="0" destOrd="0" presId="urn:microsoft.com/office/officeart/2005/8/layout/matrix3"/>
    <dgm:cxn modelId="{A4736CCF-9209-DA48-B0A3-8A37CF719BFB}" type="presParOf" srcId="{8DE7251F-C765-FF44-9333-D3CD42F41E85}" destId="{5C75E219-6763-4B4A-BBDB-EDAFB0198A22}" srcOrd="1" destOrd="0" presId="urn:microsoft.com/office/officeart/2005/8/layout/matrix3"/>
    <dgm:cxn modelId="{1FA9B0D5-CB2B-6B45-9EE1-D17D8439EB48}" type="presParOf" srcId="{8DE7251F-C765-FF44-9333-D3CD42F41E85}" destId="{8428E8A2-E5A1-2146-A42E-2EFE16D1B007}" srcOrd="2" destOrd="0" presId="urn:microsoft.com/office/officeart/2005/8/layout/matrix3"/>
    <dgm:cxn modelId="{D14B8746-B1B9-8A47-B400-9A50A83B4994}" type="presParOf" srcId="{8DE7251F-C765-FF44-9333-D3CD42F41E85}" destId="{788E785F-CF79-1D4C-96C3-2257BC68721C}" srcOrd="3" destOrd="0" presId="urn:microsoft.com/office/officeart/2005/8/layout/matrix3"/>
    <dgm:cxn modelId="{73A80BFF-D5E2-504C-9C64-D50BDF89F4B8}" type="presParOf" srcId="{8DE7251F-C765-FF44-9333-D3CD42F41E85}" destId="{67B7C4E0-87B0-CE4B-B687-70EB38DDC8D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3D1FF-885B-A74E-85B2-2EAEBD3A2C84}" type="doc">
      <dgm:prSet loTypeId="urn:microsoft.com/office/officeart/2005/8/layout/matrix3" loCatId="" qsTypeId="urn:microsoft.com/office/officeart/2005/8/quickstyle/simple3" qsCatId="simple" csTypeId="urn:microsoft.com/office/officeart/2005/8/colors/colorful1" csCatId="colorful" phldr="1"/>
      <dgm:spPr/>
      <dgm:t>
        <a:bodyPr/>
        <a:lstStyle/>
        <a:p>
          <a:endParaRPr lang="en-US"/>
        </a:p>
      </dgm:t>
    </dgm:pt>
    <dgm:pt modelId="{3FC89E9B-0436-E749-A25D-429F5EC5AF19}">
      <dgm:prSet phldrT="[Text]" custT="1"/>
      <dgm:spPr/>
      <dgm:t>
        <a:bodyPr/>
        <a:lstStyle/>
        <a:p>
          <a:r>
            <a:rPr lang="en-US" sz="1400" b="1">
              <a:solidFill>
                <a:schemeClr val="tx2"/>
              </a:solidFill>
              <a:latin typeface="Times New Roman" panose="02020603050405020304" pitchFamily="18" charset="0"/>
              <a:cs typeface="Times New Roman" panose="02020603050405020304" pitchFamily="18" charset="0"/>
            </a:rPr>
            <a:t>Flexible Scheduling/</a:t>
          </a:r>
        </a:p>
        <a:p>
          <a:r>
            <a:rPr lang="en-US" sz="1400" b="1">
              <a:solidFill>
                <a:schemeClr val="tx2"/>
              </a:solidFill>
              <a:latin typeface="Times New Roman" panose="02020603050405020304" pitchFamily="18" charset="0"/>
              <a:cs typeface="Times New Roman" panose="02020603050405020304" pitchFamily="18" charset="0"/>
            </a:rPr>
            <a:t>Additional Time</a:t>
          </a:r>
        </a:p>
      </dgm:t>
    </dgm:pt>
    <dgm:pt modelId="{6D2B1E2A-B0ED-194F-8AD4-BEF51CF67BC7}" type="parTrans" cxnId="{3EC796A2-F129-384E-85B4-26E787CDA9BD}">
      <dgm:prSet/>
      <dgm:spPr/>
      <dgm:t>
        <a:bodyPr/>
        <a:lstStyle/>
        <a:p>
          <a:endParaRPr lang="en-US" sz="2000" b="1">
            <a:solidFill>
              <a:srgbClr val="000000"/>
            </a:solidFill>
          </a:endParaRPr>
        </a:p>
      </dgm:t>
    </dgm:pt>
    <dgm:pt modelId="{73BDBED0-DFC0-6342-B877-F36ECB2DD4D3}" type="sibTrans" cxnId="{3EC796A2-F129-384E-85B4-26E787CDA9BD}">
      <dgm:prSet/>
      <dgm:spPr/>
      <dgm:t>
        <a:bodyPr/>
        <a:lstStyle/>
        <a:p>
          <a:endParaRPr lang="en-US" sz="2000" b="1">
            <a:solidFill>
              <a:srgbClr val="000000"/>
            </a:solidFill>
          </a:endParaRPr>
        </a:p>
      </dgm:t>
    </dgm:pt>
    <dgm:pt modelId="{1FED27A9-735F-D34B-B7C0-ACC395AADF59}">
      <dgm:prSet phldrT="[Text]" custT="1"/>
      <dgm:spPr/>
      <dgm:t>
        <a:bodyPr/>
        <a:lstStyle/>
        <a:p>
          <a:r>
            <a:rPr lang="en-US" sz="1400" b="1">
              <a:solidFill>
                <a:schemeClr val="tx2"/>
              </a:solidFill>
              <a:latin typeface="Times New Roman" panose="02020603050405020304" pitchFamily="18" charset="0"/>
              <a:cs typeface="Times New Roman" panose="02020603050405020304" pitchFamily="18" charset="0"/>
            </a:rPr>
            <a:t>Assistance in Heritage Language</a:t>
          </a:r>
        </a:p>
      </dgm:t>
    </dgm:pt>
    <dgm:pt modelId="{280ED8A6-7756-6C4D-A1E5-4425DE734E36}" type="parTrans" cxnId="{F1E8A6C0-BE47-AC43-BCC4-F855C90A3240}">
      <dgm:prSet/>
      <dgm:spPr/>
      <dgm:t>
        <a:bodyPr/>
        <a:lstStyle/>
        <a:p>
          <a:endParaRPr lang="en-US" sz="2000" b="1">
            <a:solidFill>
              <a:srgbClr val="000000"/>
            </a:solidFill>
          </a:endParaRPr>
        </a:p>
      </dgm:t>
    </dgm:pt>
    <dgm:pt modelId="{AC635003-38AF-5946-A616-041CFB2A41B5}" type="sibTrans" cxnId="{F1E8A6C0-BE47-AC43-BCC4-F855C90A3240}">
      <dgm:prSet/>
      <dgm:spPr/>
      <dgm:t>
        <a:bodyPr/>
        <a:lstStyle/>
        <a:p>
          <a:endParaRPr lang="en-US" sz="2000" b="1">
            <a:solidFill>
              <a:srgbClr val="000000"/>
            </a:solidFill>
          </a:endParaRPr>
        </a:p>
      </dgm:t>
    </dgm:pt>
    <dgm:pt modelId="{84B31BD1-B9E6-FA48-B906-6F014439104A}">
      <dgm:prSet phldrT="[Text]" custT="1"/>
      <dgm:spPr/>
      <dgm:t>
        <a:bodyPr/>
        <a:lstStyle/>
        <a:p>
          <a:r>
            <a:rPr lang="en-US" sz="1800" b="1">
              <a:solidFill>
                <a:schemeClr val="tx2"/>
              </a:solidFill>
              <a:latin typeface="Times New Roman" panose="02020603050405020304" pitchFamily="18" charset="0"/>
              <a:cs typeface="Times New Roman" panose="02020603050405020304" pitchFamily="18" charset="0"/>
            </a:rPr>
            <a:t>Flexible Setting</a:t>
          </a:r>
        </a:p>
      </dgm:t>
    </dgm:pt>
    <dgm:pt modelId="{041F9C02-F7E3-D34B-BE45-9B9366663BBF}" type="parTrans" cxnId="{C18A8691-F384-0A42-8115-64C8FC176C05}">
      <dgm:prSet/>
      <dgm:spPr/>
      <dgm:t>
        <a:bodyPr/>
        <a:lstStyle/>
        <a:p>
          <a:endParaRPr lang="en-US" sz="2000" b="1">
            <a:solidFill>
              <a:srgbClr val="000000"/>
            </a:solidFill>
          </a:endParaRPr>
        </a:p>
      </dgm:t>
    </dgm:pt>
    <dgm:pt modelId="{68FDE5FE-D185-8548-A77B-5031898E8E16}" type="sibTrans" cxnId="{C18A8691-F384-0A42-8115-64C8FC176C05}">
      <dgm:prSet/>
      <dgm:spPr/>
      <dgm:t>
        <a:bodyPr/>
        <a:lstStyle/>
        <a:p>
          <a:endParaRPr lang="en-US" sz="2000" b="1">
            <a:solidFill>
              <a:srgbClr val="000000"/>
            </a:solidFill>
          </a:endParaRPr>
        </a:p>
      </dgm:t>
    </dgm:pt>
    <dgm:pt modelId="{B09C43FA-26EA-3F43-82BB-D39D4B8CD45C}">
      <dgm:prSet phldrT="[Text]" custT="1"/>
      <dgm:spPr/>
      <dgm:t>
        <a:bodyPr/>
        <a:lstStyle/>
        <a:p>
          <a:r>
            <a:rPr lang="en-US" sz="1400" b="1">
              <a:solidFill>
                <a:schemeClr val="tx2"/>
              </a:solidFill>
              <a:latin typeface="Times New Roman" panose="02020603050405020304" pitchFamily="18" charset="0"/>
              <a:cs typeface="Times New Roman" panose="02020603050405020304" pitchFamily="18" charset="0"/>
            </a:rPr>
            <a:t>Bilingual Dictionary/</a:t>
          </a:r>
        </a:p>
        <a:p>
          <a:r>
            <a:rPr lang="en-US" sz="1400" b="1">
              <a:solidFill>
                <a:schemeClr val="tx2"/>
              </a:solidFill>
              <a:latin typeface="Times New Roman" panose="02020603050405020304" pitchFamily="18" charset="0"/>
              <a:cs typeface="Times New Roman" panose="02020603050405020304" pitchFamily="18" charset="0"/>
            </a:rPr>
            <a:t>Glossary</a:t>
          </a:r>
        </a:p>
      </dgm:t>
    </dgm:pt>
    <dgm:pt modelId="{57B08A91-E1F4-F846-8BDD-C88D934DB7E2}" type="parTrans" cxnId="{43671E0A-D2E5-BF4A-B59A-513DEAAEDA06}">
      <dgm:prSet/>
      <dgm:spPr/>
      <dgm:t>
        <a:bodyPr/>
        <a:lstStyle/>
        <a:p>
          <a:endParaRPr lang="en-US">
            <a:solidFill>
              <a:srgbClr val="000000"/>
            </a:solidFill>
          </a:endParaRPr>
        </a:p>
      </dgm:t>
    </dgm:pt>
    <dgm:pt modelId="{9B1B1D9B-9EC9-7F4F-B5E9-93A21A01D9C5}" type="sibTrans" cxnId="{43671E0A-D2E5-BF4A-B59A-513DEAAEDA06}">
      <dgm:prSet/>
      <dgm:spPr/>
      <dgm:t>
        <a:bodyPr/>
        <a:lstStyle/>
        <a:p>
          <a:endParaRPr lang="en-US">
            <a:solidFill>
              <a:srgbClr val="000000"/>
            </a:solidFill>
          </a:endParaRPr>
        </a:p>
      </dgm:t>
    </dgm:pt>
    <dgm:pt modelId="{8DE7251F-C765-FF44-9333-D3CD42F41E85}" type="pres">
      <dgm:prSet presAssocID="{E913D1FF-885B-A74E-85B2-2EAEBD3A2C84}" presName="matrix" presStyleCnt="0">
        <dgm:presLayoutVars>
          <dgm:chMax val="1"/>
          <dgm:dir/>
          <dgm:resizeHandles val="exact"/>
        </dgm:presLayoutVars>
      </dgm:prSet>
      <dgm:spPr/>
    </dgm:pt>
    <dgm:pt modelId="{5C7D2045-945C-7E40-99C5-D635BCC86035}" type="pres">
      <dgm:prSet presAssocID="{E913D1FF-885B-A74E-85B2-2EAEBD3A2C84}" presName="diamond" presStyleLbl="bgShp" presStyleIdx="0" presStyleCnt="1"/>
      <dgm:spPr/>
    </dgm:pt>
    <dgm:pt modelId="{5C75E219-6763-4B4A-BBDB-EDAFB0198A22}" type="pres">
      <dgm:prSet presAssocID="{E913D1FF-885B-A74E-85B2-2EAEBD3A2C84}" presName="quad1" presStyleLbl="node1" presStyleIdx="0" presStyleCnt="4">
        <dgm:presLayoutVars>
          <dgm:chMax val="0"/>
          <dgm:chPref val="0"/>
          <dgm:bulletEnabled val="1"/>
        </dgm:presLayoutVars>
      </dgm:prSet>
      <dgm:spPr/>
    </dgm:pt>
    <dgm:pt modelId="{8428E8A2-E5A1-2146-A42E-2EFE16D1B007}" type="pres">
      <dgm:prSet presAssocID="{E913D1FF-885B-A74E-85B2-2EAEBD3A2C84}" presName="quad2" presStyleLbl="node1" presStyleIdx="1" presStyleCnt="4" custLinFactNeighborX="-2961">
        <dgm:presLayoutVars>
          <dgm:chMax val="0"/>
          <dgm:chPref val="0"/>
          <dgm:bulletEnabled val="1"/>
        </dgm:presLayoutVars>
      </dgm:prSet>
      <dgm:spPr/>
    </dgm:pt>
    <dgm:pt modelId="{788E785F-CF79-1D4C-96C3-2257BC68721C}" type="pres">
      <dgm:prSet presAssocID="{E913D1FF-885B-A74E-85B2-2EAEBD3A2C84}" presName="quad3" presStyleLbl="node1" presStyleIdx="2" presStyleCnt="4">
        <dgm:presLayoutVars>
          <dgm:chMax val="0"/>
          <dgm:chPref val="0"/>
          <dgm:bulletEnabled val="1"/>
        </dgm:presLayoutVars>
      </dgm:prSet>
      <dgm:spPr/>
    </dgm:pt>
    <dgm:pt modelId="{67B7C4E0-87B0-CE4B-B687-70EB38DDC8DB}" type="pres">
      <dgm:prSet presAssocID="{E913D1FF-885B-A74E-85B2-2EAEBD3A2C84}" presName="quad4" presStyleLbl="node1" presStyleIdx="3" presStyleCnt="4" custLinFactNeighborX="2927" custLinFactNeighborY="2217">
        <dgm:presLayoutVars>
          <dgm:chMax val="0"/>
          <dgm:chPref val="0"/>
          <dgm:bulletEnabled val="1"/>
        </dgm:presLayoutVars>
      </dgm:prSet>
      <dgm:spPr/>
    </dgm:pt>
  </dgm:ptLst>
  <dgm:cxnLst>
    <dgm:cxn modelId="{43671E0A-D2E5-BF4A-B59A-513DEAAEDA06}" srcId="{E913D1FF-885B-A74E-85B2-2EAEBD3A2C84}" destId="{B09C43FA-26EA-3F43-82BB-D39D4B8CD45C}" srcOrd="3" destOrd="0" parTransId="{57B08A91-E1F4-F846-8BDD-C88D934DB7E2}" sibTransId="{9B1B1D9B-9EC9-7F4F-B5E9-93A21A01D9C5}"/>
    <dgm:cxn modelId="{0B4BE33A-7742-814D-B35D-E26A37C6E731}" type="presOf" srcId="{B09C43FA-26EA-3F43-82BB-D39D4B8CD45C}" destId="{67B7C4E0-87B0-CE4B-B687-70EB38DDC8DB}" srcOrd="0" destOrd="0" presId="urn:microsoft.com/office/officeart/2005/8/layout/matrix3"/>
    <dgm:cxn modelId="{F003646F-A3F1-0243-BE83-769CC9B0ED0D}" type="presOf" srcId="{84B31BD1-B9E6-FA48-B906-6F014439104A}" destId="{788E785F-CF79-1D4C-96C3-2257BC68721C}" srcOrd="0" destOrd="0" presId="urn:microsoft.com/office/officeart/2005/8/layout/matrix3"/>
    <dgm:cxn modelId="{C18A8691-F384-0A42-8115-64C8FC176C05}" srcId="{E913D1FF-885B-A74E-85B2-2EAEBD3A2C84}" destId="{84B31BD1-B9E6-FA48-B906-6F014439104A}" srcOrd="2" destOrd="0" parTransId="{041F9C02-F7E3-D34B-BE45-9B9366663BBF}" sibTransId="{68FDE5FE-D185-8548-A77B-5031898E8E16}"/>
    <dgm:cxn modelId="{3EC796A2-F129-384E-85B4-26E787CDA9BD}" srcId="{E913D1FF-885B-A74E-85B2-2EAEBD3A2C84}" destId="{3FC89E9B-0436-E749-A25D-429F5EC5AF19}" srcOrd="0" destOrd="0" parTransId="{6D2B1E2A-B0ED-194F-8AD4-BEF51CF67BC7}" sibTransId="{73BDBED0-DFC0-6342-B877-F36ECB2DD4D3}"/>
    <dgm:cxn modelId="{A32D44A7-F954-4242-B05F-C77A5C45DB19}" type="presOf" srcId="{1FED27A9-735F-D34B-B7C0-ACC395AADF59}" destId="{8428E8A2-E5A1-2146-A42E-2EFE16D1B007}" srcOrd="0" destOrd="0" presId="urn:microsoft.com/office/officeart/2005/8/layout/matrix3"/>
    <dgm:cxn modelId="{F1E8A6C0-BE47-AC43-BCC4-F855C90A3240}" srcId="{E913D1FF-885B-A74E-85B2-2EAEBD3A2C84}" destId="{1FED27A9-735F-D34B-B7C0-ACC395AADF59}" srcOrd="1" destOrd="0" parTransId="{280ED8A6-7756-6C4D-A1E5-4425DE734E36}" sibTransId="{AC635003-38AF-5946-A616-041CFB2A41B5}"/>
    <dgm:cxn modelId="{616B4AD8-5C7A-214D-8F83-325868D57D09}" type="presOf" srcId="{E913D1FF-885B-A74E-85B2-2EAEBD3A2C84}" destId="{8DE7251F-C765-FF44-9333-D3CD42F41E85}" srcOrd="0" destOrd="0" presId="urn:microsoft.com/office/officeart/2005/8/layout/matrix3"/>
    <dgm:cxn modelId="{619746F3-6564-4A41-BC4B-F04FCFBC4621}" type="presOf" srcId="{3FC89E9B-0436-E749-A25D-429F5EC5AF19}" destId="{5C75E219-6763-4B4A-BBDB-EDAFB0198A22}" srcOrd="0" destOrd="0" presId="urn:microsoft.com/office/officeart/2005/8/layout/matrix3"/>
    <dgm:cxn modelId="{E52F9488-6F66-F949-9143-2EE17A7E617A}" type="presParOf" srcId="{8DE7251F-C765-FF44-9333-D3CD42F41E85}" destId="{5C7D2045-945C-7E40-99C5-D635BCC86035}" srcOrd="0" destOrd="0" presId="urn:microsoft.com/office/officeart/2005/8/layout/matrix3"/>
    <dgm:cxn modelId="{A4736CCF-9209-DA48-B0A3-8A37CF719BFB}" type="presParOf" srcId="{8DE7251F-C765-FF44-9333-D3CD42F41E85}" destId="{5C75E219-6763-4B4A-BBDB-EDAFB0198A22}" srcOrd="1" destOrd="0" presId="urn:microsoft.com/office/officeart/2005/8/layout/matrix3"/>
    <dgm:cxn modelId="{1FA9B0D5-CB2B-6B45-9EE1-D17D8439EB48}" type="presParOf" srcId="{8DE7251F-C765-FF44-9333-D3CD42F41E85}" destId="{8428E8A2-E5A1-2146-A42E-2EFE16D1B007}" srcOrd="2" destOrd="0" presId="urn:microsoft.com/office/officeart/2005/8/layout/matrix3"/>
    <dgm:cxn modelId="{D14B8746-B1B9-8A47-B400-9A50A83B4994}" type="presParOf" srcId="{8DE7251F-C765-FF44-9333-D3CD42F41E85}" destId="{788E785F-CF79-1D4C-96C3-2257BC68721C}" srcOrd="3" destOrd="0" presId="urn:microsoft.com/office/officeart/2005/8/layout/matrix3"/>
    <dgm:cxn modelId="{73A80BFF-D5E2-504C-9C64-D50BDF89F4B8}" type="presParOf" srcId="{8DE7251F-C765-FF44-9333-D3CD42F41E85}" destId="{67B7C4E0-87B0-CE4B-B687-70EB38DDC8D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D2045-945C-7E40-99C5-D635BCC86035}">
      <dsp:nvSpPr>
        <dsp:cNvPr id="0" name=""/>
        <dsp:cNvSpPr/>
      </dsp:nvSpPr>
      <dsp:spPr>
        <a:xfrm>
          <a:off x="1590202" y="0"/>
          <a:ext cx="2828511" cy="2828511"/>
        </a:xfrm>
        <a:prstGeom prst="diamond">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C75E219-6763-4B4A-BBDB-EDAFB0198A22}">
      <dsp:nvSpPr>
        <dsp:cNvPr id="0" name=""/>
        <dsp:cNvSpPr/>
      </dsp:nvSpPr>
      <dsp:spPr>
        <a:xfrm>
          <a:off x="1858910" y="268708"/>
          <a:ext cx="1103119" cy="1103119"/>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latin typeface="Times New Roman" panose="02020603050405020304" pitchFamily="18" charset="0"/>
              <a:cs typeface="Times New Roman" panose="02020603050405020304" pitchFamily="18" charset="0"/>
            </a:rPr>
            <a:t>Flexible Scheduling/Additional Time</a:t>
          </a:r>
        </a:p>
      </dsp:txBody>
      <dsp:txXfrm>
        <a:off x="1912760" y="322558"/>
        <a:ext cx="995419" cy="995419"/>
      </dsp:txXfrm>
    </dsp:sp>
    <dsp:sp modelId="{8428E8A2-E5A1-2146-A42E-2EFE16D1B007}">
      <dsp:nvSpPr>
        <dsp:cNvPr id="0" name=""/>
        <dsp:cNvSpPr/>
      </dsp:nvSpPr>
      <dsp:spPr>
        <a:xfrm>
          <a:off x="3014221" y="268708"/>
          <a:ext cx="1103119" cy="1103119"/>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latin typeface="Times New Roman" panose="02020603050405020304" pitchFamily="18" charset="0"/>
              <a:cs typeface="Times New Roman" panose="02020603050405020304" pitchFamily="18" charset="0"/>
            </a:rPr>
            <a:t>Assistance in Heritage Language</a:t>
          </a:r>
        </a:p>
      </dsp:txBody>
      <dsp:txXfrm>
        <a:off x="3068071" y="322558"/>
        <a:ext cx="995419" cy="995419"/>
      </dsp:txXfrm>
    </dsp:sp>
    <dsp:sp modelId="{788E785F-CF79-1D4C-96C3-2257BC68721C}">
      <dsp:nvSpPr>
        <dsp:cNvPr id="0" name=""/>
        <dsp:cNvSpPr/>
      </dsp:nvSpPr>
      <dsp:spPr>
        <a:xfrm>
          <a:off x="1858910" y="1456683"/>
          <a:ext cx="1103119" cy="1103119"/>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Times New Roman" panose="02020603050405020304" pitchFamily="18" charset="0"/>
              <a:cs typeface="Times New Roman" panose="02020603050405020304" pitchFamily="18" charset="0"/>
            </a:rPr>
            <a:t>Flexible Setting</a:t>
          </a:r>
        </a:p>
      </dsp:txBody>
      <dsp:txXfrm>
        <a:off x="1912760" y="1510533"/>
        <a:ext cx="995419" cy="995419"/>
      </dsp:txXfrm>
    </dsp:sp>
    <dsp:sp modelId="{67B7C4E0-87B0-CE4B-B687-70EB38DDC8DB}">
      <dsp:nvSpPr>
        <dsp:cNvPr id="0" name=""/>
        <dsp:cNvSpPr/>
      </dsp:nvSpPr>
      <dsp:spPr>
        <a:xfrm>
          <a:off x="3079173" y="1481139"/>
          <a:ext cx="1103119" cy="110311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latin typeface="Times New Roman" panose="02020603050405020304" pitchFamily="18" charset="0"/>
              <a:cs typeface="Times New Roman" panose="02020603050405020304" pitchFamily="18" charset="0"/>
            </a:rPr>
            <a:t>Bilingual Dictionary/Glossary</a:t>
          </a:r>
        </a:p>
      </dsp:txBody>
      <dsp:txXfrm>
        <a:off x="3133023" y="1534989"/>
        <a:ext cx="995419" cy="995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D2045-945C-7E40-99C5-D635BCC86035}">
      <dsp:nvSpPr>
        <dsp:cNvPr id="0" name=""/>
        <dsp:cNvSpPr/>
      </dsp:nvSpPr>
      <dsp:spPr>
        <a:xfrm>
          <a:off x="610163" y="0"/>
          <a:ext cx="3424633" cy="3424633"/>
        </a:xfrm>
        <a:prstGeom prst="diamond">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C75E219-6763-4B4A-BBDB-EDAFB0198A22}">
      <dsp:nvSpPr>
        <dsp:cNvPr id="0" name=""/>
        <dsp:cNvSpPr/>
      </dsp:nvSpPr>
      <dsp:spPr>
        <a:xfrm>
          <a:off x="935503" y="325340"/>
          <a:ext cx="1335606" cy="133560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2"/>
              </a:solidFill>
              <a:latin typeface="Times New Roman" panose="02020603050405020304" pitchFamily="18" charset="0"/>
              <a:cs typeface="Times New Roman" panose="02020603050405020304" pitchFamily="18" charset="0"/>
            </a:rPr>
            <a:t>Flexible Scheduling/</a:t>
          </a:r>
        </a:p>
        <a:p>
          <a:pPr marL="0" lvl="0" indent="0" algn="ctr" defTabSz="622300">
            <a:lnSpc>
              <a:spcPct val="90000"/>
            </a:lnSpc>
            <a:spcBef>
              <a:spcPct val="0"/>
            </a:spcBef>
            <a:spcAft>
              <a:spcPct val="35000"/>
            </a:spcAft>
            <a:buNone/>
          </a:pPr>
          <a:r>
            <a:rPr lang="en-US" sz="1400" b="1" kern="1200">
              <a:solidFill>
                <a:schemeClr val="tx2"/>
              </a:solidFill>
              <a:latin typeface="Times New Roman" panose="02020603050405020304" pitchFamily="18" charset="0"/>
              <a:cs typeface="Times New Roman" panose="02020603050405020304" pitchFamily="18" charset="0"/>
            </a:rPr>
            <a:t>Additional Time</a:t>
          </a:r>
        </a:p>
      </dsp:txBody>
      <dsp:txXfrm>
        <a:off x="1000702" y="390539"/>
        <a:ext cx="1205208" cy="1205208"/>
      </dsp:txXfrm>
    </dsp:sp>
    <dsp:sp modelId="{8428E8A2-E5A1-2146-A42E-2EFE16D1B007}">
      <dsp:nvSpPr>
        <dsp:cNvPr id="0" name=""/>
        <dsp:cNvSpPr/>
      </dsp:nvSpPr>
      <dsp:spPr>
        <a:xfrm>
          <a:off x="2334302" y="325340"/>
          <a:ext cx="1335606" cy="133560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2"/>
              </a:solidFill>
              <a:latin typeface="Times New Roman" panose="02020603050405020304" pitchFamily="18" charset="0"/>
              <a:cs typeface="Times New Roman" panose="02020603050405020304" pitchFamily="18" charset="0"/>
            </a:rPr>
            <a:t>Assistance in Heritage Language</a:t>
          </a:r>
        </a:p>
      </dsp:txBody>
      <dsp:txXfrm>
        <a:off x="2399501" y="390539"/>
        <a:ext cx="1205208" cy="1205208"/>
      </dsp:txXfrm>
    </dsp:sp>
    <dsp:sp modelId="{788E785F-CF79-1D4C-96C3-2257BC68721C}">
      <dsp:nvSpPr>
        <dsp:cNvPr id="0" name=""/>
        <dsp:cNvSpPr/>
      </dsp:nvSpPr>
      <dsp:spPr>
        <a:xfrm>
          <a:off x="935503" y="1763685"/>
          <a:ext cx="1335606" cy="1335606"/>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2"/>
              </a:solidFill>
              <a:latin typeface="Times New Roman" panose="02020603050405020304" pitchFamily="18" charset="0"/>
              <a:cs typeface="Times New Roman" panose="02020603050405020304" pitchFamily="18" charset="0"/>
            </a:rPr>
            <a:t>Flexible Setting</a:t>
          </a:r>
        </a:p>
      </dsp:txBody>
      <dsp:txXfrm>
        <a:off x="1000702" y="1828884"/>
        <a:ext cx="1205208" cy="1205208"/>
      </dsp:txXfrm>
    </dsp:sp>
    <dsp:sp modelId="{67B7C4E0-87B0-CE4B-B687-70EB38DDC8DB}">
      <dsp:nvSpPr>
        <dsp:cNvPr id="0" name=""/>
        <dsp:cNvSpPr/>
      </dsp:nvSpPr>
      <dsp:spPr>
        <a:xfrm>
          <a:off x="2412942" y="1793296"/>
          <a:ext cx="1335606" cy="1335606"/>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2"/>
              </a:solidFill>
              <a:latin typeface="Times New Roman" panose="02020603050405020304" pitchFamily="18" charset="0"/>
              <a:cs typeface="Times New Roman" panose="02020603050405020304" pitchFamily="18" charset="0"/>
            </a:rPr>
            <a:t>Bilingual Dictionary/</a:t>
          </a:r>
        </a:p>
        <a:p>
          <a:pPr marL="0" lvl="0" indent="0" algn="ctr" defTabSz="622300">
            <a:lnSpc>
              <a:spcPct val="90000"/>
            </a:lnSpc>
            <a:spcBef>
              <a:spcPct val="0"/>
            </a:spcBef>
            <a:spcAft>
              <a:spcPct val="35000"/>
            </a:spcAft>
            <a:buNone/>
          </a:pPr>
          <a:r>
            <a:rPr lang="en-US" sz="1400" b="1" kern="1200">
              <a:solidFill>
                <a:schemeClr val="tx2"/>
              </a:solidFill>
              <a:latin typeface="Times New Roman" panose="02020603050405020304" pitchFamily="18" charset="0"/>
              <a:cs typeface="Times New Roman" panose="02020603050405020304" pitchFamily="18" charset="0"/>
            </a:rPr>
            <a:t>Glossary</a:t>
          </a:r>
        </a:p>
      </dsp:txBody>
      <dsp:txXfrm>
        <a:off x="2478141" y="1858495"/>
        <a:ext cx="1205208" cy="120520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vl1pPr>
          </a:lstStyle>
          <a:p>
            <a:endParaRPr lang="en-US">
              <a:latin typeface="Century Gothic"/>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2473" tIns="46237" rIns="92473" bIns="46237" rtlCol="0"/>
          <a:lstStyle>
            <a:lvl1pPr algn="r">
              <a:defRPr sz="1200"/>
            </a:lvl1pPr>
          </a:lstStyle>
          <a:p>
            <a:fld id="{F7D890DF-6341-034B-A55B-E0156A5C55A2}" type="datetimeFigureOut">
              <a:rPr lang="en-US" smtClean="0">
                <a:latin typeface="Century Gothic"/>
              </a:rPr>
              <a:pPr/>
              <a:t>3/5/2019</a:t>
            </a:fld>
            <a:endParaRPr lang="en-US">
              <a:latin typeface="Century Gothic"/>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473" tIns="46237" rIns="92473" bIns="46237" rtlCol="0" anchor="b"/>
          <a:lstStyle>
            <a:lvl1pPr algn="l">
              <a:defRPr sz="1200"/>
            </a:lvl1pPr>
          </a:lstStyle>
          <a:p>
            <a:endParaRPr lang="en-US">
              <a:latin typeface="Century Gothic"/>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473" tIns="46237" rIns="92473" bIns="46237" rtlCol="0" anchor="b"/>
          <a:lstStyle>
            <a:lvl1pPr algn="r">
              <a:defRPr sz="1200"/>
            </a:lvl1pPr>
          </a:lstStyle>
          <a:p>
            <a:fld id="{E22E8A27-D374-4C4D-8D75-1C4EFC7A5CE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atin typeface="Century Gothic"/>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473" tIns="46237" rIns="92473" bIns="46237" rtlCol="0"/>
          <a:lstStyle>
            <a:lvl1pPr algn="r">
              <a:defRPr sz="1200">
                <a:latin typeface="Century Gothic"/>
              </a:defRPr>
            </a:lvl1pPr>
          </a:lstStyle>
          <a:p>
            <a:fld id="{C8C68BC8-B650-C542-ADD9-2422A66DB1F3}" type="datetimeFigureOut">
              <a:rPr lang="en-US" smtClean="0"/>
              <a:pPr/>
              <a:t>3/5/2019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473" tIns="46237" rIns="92473" bIns="4623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473" tIns="46237" rIns="92473" bIns="462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473" tIns="46237" rIns="92473" bIns="46237" rtlCol="0" anchor="b"/>
          <a:lstStyle>
            <a:lvl1pPr algn="l">
              <a:defRPr sz="1200">
                <a:latin typeface="Century Gothic"/>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473" tIns="46237" rIns="92473" bIns="46237" rtlCol="0" anchor="b"/>
          <a:lstStyle>
            <a:lvl1pPr algn="r">
              <a:defRPr sz="1200">
                <a:latin typeface="Century Gothic"/>
              </a:defRPr>
            </a:lvl1pPr>
          </a:lstStyle>
          <a:p>
            <a:fld id="{6240A377-4153-7D42-A67C-7146F61FF12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ida.wisc.edu/sites/default/files/Website/State%20Pages/Florida/Planning%20Sheet.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ortal.wida.us/accesstraining/statespecific/fl/2019%20FL%20TAM.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sabrina.read@fldoe.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ldoe.org/standardsrevie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r>
              <a:rPr lang="en-US"/>
              <a:t>WELCOME</a:t>
            </a:r>
          </a:p>
          <a:p>
            <a:pPr marL="173387" indent="-173387">
              <a:buFont typeface="Arial"/>
              <a:buChar char="•"/>
            </a:pPr>
            <a:r>
              <a:rPr lang="en-US"/>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a:t>
            </a:fld>
            <a:endParaRPr lang="en-US"/>
          </a:p>
        </p:txBody>
      </p:sp>
    </p:spTree>
    <p:extLst>
      <p:ext uri="{BB962C8B-B14F-4D97-AF65-F5344CB8AC3E}">
        <p14:creationId xmlns:p14="http://schemas.microsoft.com/office/powerpoint/2010/main" val="140507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Registration Form </a:t>
            </a:r>
          </a:p>
          <a:p>
            <a:pPr marL="171450" indent="-171450">
              <a:buFont typeface="Arial" panose="020B0604020202020204" pitchFamily="34" charset="0"/>
              <a:buChar char="•"/>
            </a:pPr>
            <a:r>
              <a:rPr lang="en-US" dirty="0"/>
              <a:t>Tier Reports </a:t>
            </a:r>
          </a:p>
          <a:p>
            <a:pPr marL="171450" indent="-171450">
              <a:buFont typeface="Arial" panose="020B0604020202020204" pitchFamily="34" charset="0"/>
              <a:buChar char="•"/>
            </a:pPr>
            <a:r>
              <a:rPr lang="en-US" dirty="0"/>
              <a:t>Immigrant Report </a:t>
            </a:r>
          </a:p>
          <a:p>
            <a:pPr marL="171450" indent="-171450">
              <a:buFont typeface="Arial" panose="020B0604020202020204" pitchFamily="34" charset="0"/>
              <a:buChar char="•"/>
            </a:pPr>
            <a:r>
              <a:rPr lang="en-US" dirty="0"/>
              <a:t>WIDA ISR </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11</a:t>
            </a:fld>
            <a:endParaRPr lang="en-US" dirty="0"/>
          </a:p>
        </p:txBody>
      </p:sp>
    </p:spTree>
    <p:extLst>
      <p:ext uri="{BB962C8B-B14F-4D97-AF65-F5344CB8AC3E}">
        <p14:creationId xmlns:p14="http://schemas.microsoft.com/office/powerpoint/2010/main" val="392451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a:spLocks noGrp="1" noRot="1" noChangeAspect="1"/>
          </p:cNvSpPr>
          <p:nvPr>
            <p:ph type="sldImg" idx="2"/>
          </p:nvPr>
        </p:nvSpPr>
        <p:spPr>
          <a:xfrm>
            <a:off x="1203325"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9" name="Shape 1249"/>
          <p:cNvSpPr txBox="1">
            <a:spLocks noGrp="1"/>
          </p:cNvSpPr>
          <p:nvPr>
            <p:ph type="body" idx="1"/>
          </p:nvPr>
        </p:nvSpPr>
        <p:spPr>
          <a:xfrm>
            <a:off x="698026" y="4343400"/>
            <a:ext cx="558418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After you or the participants have read the scenario intro the steps/features from this module. </a:t>
            </a:r>
          </a:p>
          <a:p>
            <a:pPr marL="0" marR="0" lvl="0" indent="0" algn="l" rtl="0">
              <a:spcBef>
                <a:spcPts val="0"/>
              </a:spcBef>
              <a:buClr>
                <a:schemeClr val="dk1"/>
              </a:buClr>
              <a:buSzPct val="25000"/>
              <a:buFont typeface="Calibri"/>
              <a:buNone/>
            </a:pPr>
            <a:r>
              <a:rPr lang="en-US" sz="1200" b="1" i="0" u="sng" strike="noStrike" cap="none">
                <a:solidFill>
                  <a:schemeClr val="dk1"/>
                </a:solidFill>
                <a:latin typeface="Calibri"/>
                <a:ea typeface="Calibri"/>
                <a:cs typeface="Calibri"/>
                <a:sym typeface="Calibri"/>
              </a:rPr>
              <a:t>At time of</a:t>
            </a:r>
            <a:r>
              <a:rPr lang="en-US" sz="1200" b="1" i="0" u="sng" strike="noStrike" cap="none" baseline="0">
                <a:solidFill>
                  <a:schemeClr val="dk1"/>
                </a:solidFill>
                <a:latin typeface="Calibri"/>
                <a:ea typeface="Calibri"/>
                <a:cs typeface="Calibri"/>
                <a:sym typeface="Calibri"/>
              </a:rPr>
              <a:t> Meeting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Student Meeting Report</a:t>
            </a:r>
          </a:p>
          <a:p>
            <a:pPr marL="0" marR="0" lvl="0" indent="0" algn="l" rtl="0">
              <a:spcBef>
                <a:spcPts val="0"/>
              </a:spcBef>
              <a:buClr>
                <a:schemeClr val="dk1"/>
              </a:buClr>
              <a:buSzPct val="25000"/>
              <a:buFont typeface="Arial"/>
              <a:buNone/>
            </a:pP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sng" strike="noStrike" cap="none" baseline="0">
                <a:solidFill>
                  <a:schemeClr val="dk1"/>
                </a:solidFill>
                <a:latin typeface="Calibri"/>
                <a:ea typeface="Calibri"/>
                <a:cs typeface="Calibri"/>
                <a:sym typeface="Calibri"/>
              </a:rPr>
              <a:t> After 48 Hours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Parent Notification Letter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Student ELL Plan </a:t>
            </a:r>
            <a:endParaRPr lang="en-US" sz="1200" b="0" i="0" u="none" strike="noStrike" cap="none">
              <a:solidFill>
                <a:schemeClr val="dk1"/>
              </a:solidFill>
              <a:latin typeface="Calibri"/>
              <a:ea typeface="Calibri"/>
              <a:cs typeface="Calibri"/>
              <a:sym typeface="Calibri"/>
            </a:endParaRPr>
          </a:p>
        </p:txBody>
      </p:sp>
      <p:sp>
        <p:nvSpPr>
          <p:cNvPr id="1250" name="Shape 1250"/>
          <p:cNvSpPr txBox="1">
            <a:spLocks noGrp="1"/>
          </p:cNvSpPr>
          <p:nvPr>
            <p:ph type="sldNum" idx="12"/>
          </p:nvPr>
        </p:nvSpPr>
        <p:spPr>
          <a:xfrm>
            <a:off x="3953853" y="8685213"/>
            <a:ext cx="302476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595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6000.1 as of 08/2017</a:t>
            </a:r>
          </a:p>
        </p:txBody>
      </p:sp>
      <p:sp>
        <p:nvSpPr>
          <p:cNvPr id="4" name="Slide Number Placeholder 3"/>
          <p:cNvSpPr>
            <a:spLocks noGrp="1"/>
          </p:cNvSpPr>
          <p:nvPr>
            <p:ph type="sldNum" sz="quarter" idx="10"/>
          </p:nvPr>
        </p:nvSpPr>
        <p:spPr/>
        <p:txBody>
          <a:bodyPr/>
          <a:lstStyle/>
          <a:p>
            <a:fld id="{0CDEDE89-976D-A944-A49E-653E6A29B3D2}" type="slidenum">
              <a:rPr lang="en-US" smtClean="0"/>
              <a:pPr/>
              <a:t>13</a:t>
            </a:fld>
            <a:endParaRPr lang="en-US"/>
          </a:p>
        </p:txBody>
      </p:sp>
    </p:spTree>
    <p:extLst>
      <p:ext uri="{BB962C8B-B14F-4D97-AF65-F5344CB8AC3E}">
        <p14:creationId xmlns:p14="http://schemas.microsoft.com/office/powerpoint/2010/main" val="130102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Policy 6000.1 as of 08/2017</a:t>
            </a:r>
            <a:endParaRPr lang="en-US" dirty="0"/>
          </a:p>
        </p:txBody>
      </p:sp>
      <p:sp>
        <p:nvSpPr>
          <p:cNvPr id="4" name="Slide Number Placeholder 3"/>
          <p:cNvSpPr>
            <a:spLocks noGrp="1"/>
          </p:cNvSpPr>
          <p:nvPr>
            <p:ph type="sldNum" sz="quarter" idx="10"/>
          </p:nvPr>
        </p:nvSpPr>
        <p:spPr/>
        <p:txBody>
          <a:bodyPr/>
          <a:lstStyle/>
          <a:p>
            <a:fld id="{0CDEDE89-976D-A944-A49E-653E6A29B3D2}" type="slidenum">
              <a:rPr lang="en-US" smtClean="0"/>
              <a:pPr/>
              <a:t>14</a:t>
            </a:fld>
            <a:endParaRPr lang="en-US"/>
          </a:p>
        </p:txBody>
      </p:sp>
    </p:spTree>
    <p:extLst>
      <p:ext uri="{BB962C8B-B14F-4D97-AF65-F5344CB8AC3E}">
        <p14:creationId xmlns:p14="http://schemas.microsoft.com/office/powerpoint/2010/main" val="99897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look at the suggested timeline for Return, an email was sent to all ESOL Contact on: </a:t>
            </a:r>
          </a:p>
          <a:p>
            <a:endParaRPr lang="en-US" dirty="0"/>
          </a:p>
          <a:p>
            <a:r>
              <a:rPr lang="en-US" dirty="0"/>
              <a:t>ACCESS for ELLs</a:t>
            </a:r>
          </a:p>
          <a:p>
            <a:r>
              <a:rPr lang="en-US" dirty="0"/>
              <a:t>Assessors are required to become certified in Assessment Areas</a:t>
            </a:r>
          </a:p>
          <a:p>
            <a:r>
              <a:rPr lang="en-US" dirty="0"/>
              <a:t>Can already become assessors on wida.us </a:t>
            </a:r>
          </a:p>
          <a:p>
            <a:pPr marL="172719" indent="-172719">
              <a:buFont typeface="Arial" panose="020B0604020202020204" pitchFamily="34" charset="0"/>
              <a:buChar char="•"/>
            </a:pPr>
            <a:r>
              <a:rPr lang="en-US" dirty="0"/>
              <a:t>Login: Florida</a:t>
            </a:r>
          </a:p>
          <a:p>
            <a:pPr marL="172719" indent="-172719">
              <a:buFont typeface="Arial" panose="020B0604020202020204" pitchFamily="34" charset="0"/>
              <a:buChar char="•"/>
            </a:pPr>
            <a:r>
              <a:rPr lang="en-US" dirty="0"/>
              <a:t>Password: Sunshine </a:t>
            </a:r>
          </a:p>
          <a:p>
            <a:r>
              <a:rPr lang="en-US" dirty="0"/>
              <a:t>Find out how many assessors they are certified at their location</a:t>
            </a:r>
          </a:p>
          <a:p>
            <a:r>
              <a:rPr lang="en-US" dirty="0"/>
              <a:t>Testing Calendar: </a:t>
            </a:r>
            <a:r>
              <a:rPr lang="en-US" sz="1200" b="1" dirty="0">
                <a:solidFill>
                  <a:schemeClr val="accent1"/>
                </a:solidFill>
              </a:rPr>
              <a:t>1/28/19 – 3/21/19</a:t>
            </a:r>
          </a:p>
          <a:p>
            <a:r>
              <a:rPr lang="en-US" sz="1200" b="1" dirty="0">
                <a:solidFill>
                  <a:schemeClr val="accent1"/>
                </a:solidFill>
              </a:rPr>
              <a:t>Materials will be delivered on 1/22/2019</a:t>
            </a:r>
          </a:p>
          <a:p>
            <a:r>
              <a:rPr lang="en-US" sz="1200" b="1" dirty="0">
                <a:solidFill>
                  <a:schemeClr val="accent1"/>
                </a:solidFill>
              </a:rPr>
              <a:t>Charter locations can pick-up after 1/22/2019</a:t>
            </a: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15</a:t>
            </a:fld>
            <a:endParaRPr lang="en-US" dirty="0"/>
          </a:p>
        </p:txBody>
      </p:sp>
    </p:spTree>
    <p:extLst>
      <p:ext uri="{BB962C8B-B14F-4D97-AF65-F5344CB8AC3E}">
        <p14:creationId xmlns:p14="http://schemas.microsoft.com/office/powerpoint/2010/main" val="289415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Century Gothic"/>
                <a:ea typeface="+mn-ea"/>
                <a:cs typeface="+mn-cs"/>
              </a:rPr>
              <a:t>Writing</a:t>
            </a:r>
          </a:p>
          <a:p>
            <a:pPr lvl="2"/>
            <a:r>
              <a:rPr lang="en-US" sz="1200" kern="1200" dirty="0">
                <a:solidFill>
                  <a:schemeClr val="tx1"/>
                </a:solidFill>
                <a:effectLst/>
                <a:latin typeface="Century Gothic"/>
                <a:ea typeface="+mn-ea"/>
                <a:cs typeface="+mn-cs"/>
              </a:rPr>
              <a:t>A </a:t>
            </a:r>
            <a:r>
              <a:rPr lang="en-US" sz="1200" u="sng" kern="1200" dirty="0">
                <a:solidFill>
                  <a:schemeClr val="tx1"/>
                </a:solidFill>
                <a:effectLst/>
                <a:latin typeface="Century Gothic"/>
                <a:ea typeface="+mn-ea"/>
                <a:cs typeface="+mn-cs"/>
                <a:hlinkClick r:id="rId3"/>
              </a:rPr>
              <a:t>Student Planning Sheet </a:t>
            </a:r>
            <a:r>
              <a:rPr lang="en-US" sz="1200" kern="1200" dirty="0">
                <a:solidFill>
                  <a:schemeClr val="tx1"/>
                </a:solidFill>
                <a:effectLst/>
                <a:latin typeface="Century Gothic"/>
                <a:ea typeface="+mn-ea"/>
                <a:cs typeface="+mn-cs"/>
              </a:rPr>
              <a:t>can initially be provided to students at the beginning of the domain. As needed, additional sheets can be provided to students during the test. All USED planning sheets </a:t>
            </a:r>
            <a:r>
              <a:rPr lang="en-US" sz="1200" b="1" kern="1200" dirty="0">
                <a:solidFill>
                  <a:schemeClr val="tx1"/>
                </a:solidFill>
                <a:effectLst/>
                <a:latin typeface="Century Gothic"/>
                <a:ea typeface="+mn-ea"/>
                <a:cs typeface="+mn-cs"/>
              </a:rPr>
              <a:t>must</a:t>
            </a:r>
            <a:r>
              <a:rPr lang="en-US" sz="1200" kern="1200" dirty="0">
                <a:solidFill>
                  <a:schemeClr val="tx1"/>
                </a:solidFill>
                <a:effectLst/>
                <a:latin typeface="Century Gothic"/>
                <a:ea typeface="+mn-ea"/>
                <a:cs typeface="+mn-cs"/>
              </a:rPr>
              <a:t> be returned with test materials</a:t>
            </a:r>
            <a:r>
              <a:rPr lang="en-US" sz="1200" b="1" kern="1200" dirty="0">
                <a:solidFill>
                  <a:schemeClr val="tx1"/>
                </a:solidFill>
                <a:effectLst/>
                <a:latin typeface="Century Gothic"/>
                <a:ea typeface="+mn-ea"/>
                <a:cs typeface="+mn-cs"/>
              </a:rPr>
              <a:t>(is considered secure materials). (will be added to manual next year)</a:t>
            </a:r>
            <a:endParaRPr lang="en-US" sz="1200" kern="1200" dirty="0">
              <a:solidFill>
                <a:schemeClr val="tx1"/>
              </a:solidFill>
              <a:effectLst/>
              <a:latin typeface="Century Gothic"/>
              <a:ea typeface="+mn-ea"/>
              <a:cs typeface="+mn-cs"/>
            </a:endParaRP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16</a:t>
            </a:fld>
            <a:endParaRPr lang="en-US" dirty="0"/>
          </a:p>
        </p:txBody>
      </p:sp>
    </p:spTree>
    <p:extLst>
      <p:ext uri="{BB962C8B-B14F-4D97-AF65-F5344CB8AC3E}">
        <p14:creationId xmlns:p14="http://schemas.microsoft.com/office/powerpoint/2010/main" val="2646844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r>
              <a:rPr lang="en-US" sz="1200" kern="1200" dirty="0">
                <a:solidFill>
                  <a:schemeClr val="tx1"/>
                </a:solidFill>
                <a:effectLst/>
                <a:latin typeface="Century Gothic"/>
                <a:ea typeface="+mn-ea"/>
                <a:cs typeface="+mn-cs"/>
              </a:rPr>
              <a:t>ACCESS for ELLs</a:t>
            </a:r>
          </a:p>
          <a:p>
            <a:pPr lvl="0"/>
            <a:r>
              <a:rPr lang="en-US" sz="1200" kern="1200" dirty="0">
                <a:solidFill>
                  <a:schemeClr val="tx1"/>
                </a:solidFill>
                <a:effectLst/>
                <a:latin typeface="Century Gothic"/>
                <a:ea typeface="+mn-ea"/>
                <a:cs typeface="+mn-cs"/>
              </a:rPr>
              <a:t>Student Transfers</a:t>
            </a:r>
          </a:p>
          <a:p>
            <a:pPr lvl="1"/>
            <a:r>
              <a:rPr lang="en-US" sz="1200" kern="1200" dirty="0">
                <a:solidFill>
                  <a:schemeClr val="tx1"/>
                </a:solidFill>
                <a:effectLst/>
                <a:latin typeface="Century Gothic"/>
                <a:ea typeface="+mn-ea"/>
                <a:cs typeface="+mn-cs"/>
              </a:rPr>
              <a:t>Student transfer guidance can be located in the below sections of the </a:t>
            </a:r>
            <a:r>
              <a:rPr lang="en-US" sz="1200" u="sng" kern="1200" dirty="0">
                <a:solidFill>
                  <a:schemeClr val="tx1"/>
                </a:solidFill>
                <a:effectLst/>
                <a:latin typeface="Century Gothic"/>
                <a:ea typeface="+mn-ea"/>
                <a:cs typeface="+mn-cs"/>
                <a:hlinkClick r:id="rId3"/>
              </a:rPr>
              <a:t>Spring 2019 FL ACCESS for ELLs Test Administration Manual</a:t>
            </a:r>
            <a:r>
              <a:rPr lang="en-US" sz="1200" kern="1200" dirty="0">
                <a:solidFill>
                  <a:schemeClr val="tx1"/>
                </a:solidFill>
                <a:effectLst/>
                <a:latin typeface="Century Gothic"/>
                <a:ea typeface="+mn-ea"/>
                <a:cs typeface="+mn-cs"/>
              </a:rPr>
              <a:t>. </a:t>
            </a:r>
            <a:r>
              <a:rPr lang="en-US" sz="1200" b="1" kern="1200" dirty="0">
                <a:solidFill>
                  <a:schemeClr val="tx1"/>
                </a:solidFill>
                <a:effectLst/>
                <a:latin typeface="Century Gothic"/>
                <a:ea typeface="+mn-ea"/>
                <a:cs typeface="+mn-cs"/>
              </a:rPr>
              <a:t>Note</a:t>
            </a:r>
            <a:r>
              <a:rPr lang="en-US" sz="1200" kern="1200" dirty="0">
                <a:solidFill>
                  <a:schemeClr val="tx1"/>
                </a:solidFill>
                <a:effectLst/>
                <a:latin typeface="Century Gothic"/>
                <a:ea typeface="+mn-ea"/>
                <a:cs typeface="+mn-cs"/>
              </a:rPr>
              <a:t>: If the situation is not addressed in either section, please contact Sabrina Read via email at </a:t>
            </a:r>
            <a:r>
              <a:rPr lang="en-US" sz="1200" u="sng" kern="1200" dirty="0">
                <a:solidFill>
                  <a:schemeClr val="tx1"/>
                </a:solidFill>
                <a:effectLst/>
                <a:latin typeface="Century Gothic"/>
                <a:ea typeface="+mn-ea"/>
                <a:cs typeface="+mn-cs"/>
                <a:hlinkClick r:id="rId4"/>
              </a:rPr>
              <a:t>sabrina.read@fldoe.org</a:t>
            </a:r>
            <a:r>
              <a:rPr lang="en-US" sz="1200" kern="1200" dirty="0">
                <a:solidFill>
                  <a:schemeClr val="tx1"/>
                </a:solidFill>
                <a:effectLst/>
                <a:latin typeface="Century Gothic"/>
                <a:ea typeface="+mn-ea"/>
                <a:cs typeface="+mn-cs"/>
              </a:rPr>
              <a:t> to discuss next steps. </a:t>
            </a:r>
          </a:p>
          <a:p>
            <a:pPr lvl="2"/>
            <a:r>
              <a:rPr lang="en-US" sz="1200" kern="1200" dirty="0">
                <a:solidFill>
                  <a:schemeClr val="tx1"/>
                </a:solidFill>
                <a:effectLst/>
                <a:latin typeface="Century Gothic"/>
                <a:ea typeface="+mn-ea"/>
                <a:cs typeface="+mn-cs"/>
              </a:rPr>
              <a:t>Section 6.3 provides guidelines on how to handle students who transfer prior to or during the testing window. </a:t>
            </a:r>
          </a:p>
          <a:p>
            <a:pPr lvl="2"/>
            <a:r>
              <a:rPr lang="en-US" sz="1200" kern="1200" dirty="0">
                <a:solidFill>
                  <a:schemeClr val="tx1"/>
                </a:solidFill>
                <a:effectLst/>
                <a:latin typeface="Century Gothic"/>
                <a:ea typeface="+mn-ea"/>
                <a:cs typeface="+mn-cs"/>
              </a:rPr>
              <a:t>Section 7.2 provides guidance regarding common errors and unique situations. </a:t>
            </a:r>
          </a:p>
          <a:p>
            <a:pPr lvl="1"/>
            <a:r>
              <a:rPr lang="en-US" sz="1200" kern="1200" dirty="0">
                <a:solidFill>
                  <a:schemeClr val="tx1"/>
                </a:solidFill>
                <a:effectLst/>
                <a:latin typeface="Century Gothic"/>
                <a:ea typeface="+mn-ea"/>
                <a:cs typeface="+mn-cs"/>
              </a:rPr>
              <a:t>The Student Transfer Form should be completed when a student transfers outside the district, but within the state, during testing and has completed one or more domains. </a:t>
            </a:r>
          </a:p>
          <a:p>
            <a:pPr lvl="2"/>
            <a:r>
              <a:rPr lang="en-US" sz="1200" kern="1200" dirty="0">
                <a:solidFill>
                  <a:schemeClr val="tx1"/>
                </a:solidFill>
                <a:effectLst/>
                <a:latin typeface="Century Gothic"/>
                <a:ea typeface="+mn-ea"/>
                <a:cs typeface="+mn-cs"/>
              </a:rPr>
              <a:t>The form should </a:t>
            </a:r>
            <a:r>
              <a:rPr lang="en-US" sz="1200" b="1" kern="1200" dirty="0">
                <a:solidFill>
                  <a:schemeClr val="tx1"/>
                </a:solidFill>
                <a:effectLst/>
                <a:latin typeface="Century Gothic"/>
                <a:ea typeface="+mn-ea"/>
                <a:cs typeface="+mn-cs"/>
              </a:rPr>
              <a:t>not</a:t>
            </a:r>
            <a:r>
              <a:rPr lang="en-US" sz="1200" kern="1200" dirty="0">
                <a:solidFill>
                  <a:schemeClr val="tx1"/>
                </a:solidFill>
                <a:effectLst/>
                <a:latin typeface="Century Gothic"/>
                <a:ea typeface="+mn-ea"/>
                <a:cs typeface="+mn-cs"/>
              </a:rPr>
              <a:t> be submitted if the student completed all four domains prior to transferring.</a:t>
            </a:r>
          </a:p>
          <a:p>
            <a:pPr lvl="1"/>
            <a:r>
              <a:rPr lang="en-US" sz="1200" kern="1200" dirty="0">
                <a:solidFill>
                  <a:schemeClr val="tx1"/>
                </a:solidFill>
                <a:effectLst/>
                <a:latin typeface="Century Gothic"/>
                <a:ea typeface="+mn-ea"/>
                <a:cs typeface="+mn-cs"/>
              </a:rPr>
              <a:t>Prior to submitting the Student Transfer Form, the receiving district should consult with the sending district regarding status of ACCESS for ELLs testing.</a:t>
            </a:r>
          </a:p>
          <a:p>
            <a:pPr lvl="2"/>
            <a:r>
              <a:rPr lang="en-US" sz="1200" b="1" kern="1200" dirty="0">
                <a:solidFill>
                  <a:schemeClr val="tx1"/>
                </a:solidFill>
                <a:effectLst/>
                <a:latin typeface="Century Gothic"/>
                <a:ea typeface="+mn-ea"/>
                <a:cs typeface="+mn-cs"/>
              </a:rPr>
              <a:t>WIDA AMS Pathway</a:t>
            </a:r>
            <a:r>
              <a:rPr lang="en-US" sz="1200" kern="1200" dirty="0">
                <a:solidFill>
                  <a:schemeClr val="tx1"/>
                </a:solidFill>
                <a:effectLst/>
                <a:latin typeface="Century Gothic"/>
                <a:ea typeface="+mn-ea"/>
                <a:cs typeface="+mn-cs"/>
              </a:rPr>
              <a:t>: All Applications &gt; Student Management &gt; Student Transfer Form</a:t>
            </a:r>
          </a:p>
          <a:p>
            <a:pPr lvl="2"/>
            <a:r>
              <a:rPr lang="en-US" sz="1200" b="1" kern="1200" dirty="0">
                <a:solidFill>
                  <a:schemeClr val="tx1"/>
                </a:solidFill>
                <a:effectLst/>
                <a:latin typeface="Century Gothic"/>
                <a:ea typeface="+mn-ea"/>
                <a:cs typeface="+mn-cs"/>
              </a:rPr>
              <a:t>Key Resource</a:t>
            </a:r>
            <a:r>
              <a:rPr lang="en-US" sz="1200" kern="1200" dirty="0">
                <a:solidFill>
                  <a:schemeClr val="tx1"/>
                </a:solidFill>
                <a:effectLst/>
                <a:latin typeface="Century Gothic"/>
                <a:ea typeface="+mn-ea"/>
                <a:cs typeface="+mn-cs"/>
              </a:rPr>
              <a:t>: WIDA AMS User Guide Pages 90–92</a:t>
            </a:r>
          </a:p>
          <a:p>
            <a:pPr lvl="1"/>
            <a:r>
              <a:rPr lang="en-US" sz="1200" kern="1200" dirty="0">
                <a:solidFill>
                  <a:schemeClr val="tx1"/>
                </a:solidFill>
                <a:effectLst/>
                <a:latin typeface="Century Gothic"/>
                <a:ea typeface="+mn-ea"/>
                <a:cs typeface="+mn-cs"/>
              </a:rPr>
              <a:t>If the student has remaining domains to complete, the receiving school may proceed to test student after affixing a District/School Label to a new test booklet and gridding the following fields:</a:t>
            </a:r>
          </a:p>
          <a:p>
            <a:pPr lvl="3"/>
            <a:r>
              <a:rPr lang="en-US" sz="1200" kern="1200" dirty="0">
                <a:solidFill>
                  <a:schemeClr val="tx1"/>
                </a:solidFill>
                <a:effectLst/>
                <a:latin typeface="Century Gothic"/>
                <a:ea typeface="+mn-ea"/>
                <a:cs typeface="+mn-cs"/>
              </a:rPr>
              <a:t> Student’s Name*, </a:t>
            </a:r>
          </a:p>
          <a:p>
            <a:pPr lvl="3"/>
            <a:r>
              <a:rPr lang="en-US" sz="1200" kern="1200" dirty="0">
                <a:solidFill>
                  <a:schemeClr val="tx1"/>
                </a:solidFill>
                <a:effectLst/>
                <a:latin typeface="Century Gothic"/>
                <a:ea typeface="+mn-ea"/>
                <a:cs typeface="+mn-cs"/>
              </a:rPr>
              <a:t>Date Testing Ended,</a:t>
            </a:r>
          </a:p>
          <a:p>
            <a:pPr lvl="3"/>
            <a:r>
              <a:rPr lang="en-US" sz="1200" kern="1200" dirty="0">
                <a:solidFill>
                  <a:schemeClr val="tx1"/>
                </a:solidFill>
                <a:effectLst/>
                <a:latin typeface="Century Gothic"/>
                <a:ea typeface="+mn-ea"/>
                <a:cs typeface="+mn-cs"/>
              </a:rPr>
              <a:t>District Code, </a:t>
            </a:r>
          </a:p>
          <a:p>
            <a:pPr lvl="3"/>
            <a:r>
              <a:rPr lang="en-US" sz="1200" kern="1200" dirty="0">
                <a:solidFill>
                  <a:schemeClr val="tx1"/>
                </a:solidFill>
                <a:effectLst/>
                <a:latin typeface="Century Gothic"/>
                <a:ea typeface="+mn-ea"/>
                <a:cs typeface="+mn-cs"/>
              </a:rPr>
              <a:t>School Code, </a:t>
            </a:r>
          </a:p>
          <a:p>
            <a:pPr lvl="3"/>
            <a:r>
              <a:rPr lang="en-US" sz="1200" kern="1200" dirty="0">
                <a:solidFill>
                  <a:schemeClr val="tx1"/>
                </a:solidFill>
                <a:effectLst/>
                <a:latin typeface="Century Gothic"/>
                <a:ea typeface="+mn-ea"/>
                <a:cs typeface="+mn-cs"/>
              </a:rPr>
              <a:t>State Student ID (FLEID)*, </a:t>
            </a:r>
          </a:p>
          <a:p>
            <a:pPr lvl="3"/>
            <a:r>
              <a:rPr lang="en-US" sz="1200" kern="1200" dirty="0">
                <a:solidFill>
                  <a:schemeClr val="tx1"/>
                </a:solidFill>
                <a:effectLst/>
                <a:latin typeface="Century Gothic"/>
                <a:ea typeface="+mn-ea"/>
                <a:cs typeface="+mn-cs"/>
              </a:rPr>
              <a:t>Date of Birth*, </a:t>
            </a:r>
          </a:p>
          <a:p>
            <a:pPr lvl="3"/>
            <a:r>
              <a:rPr lang="en-US" sz="1200" kern="1200" dirty="0">
                <a:solidFill>
                  <a:schemeClr val="tx1"/>
                </a:solidFill>
                <a:effectLst/>
                <a:latin typeface="Century Gothic"/>
                <a:ea typeface="+mn-ea"/>
                <a:cs typeface="+mn-cs"/>
              </a:rPr>
              <a:t>Grade*,</a:t>
            </a:r>
          </a:p>
          <a:p>
            <a:pPr lvl="3"/>
            <a:r>
              <a:rPr lang="en-US" sz="1200" kern="1200" dirty="0">
                <a:solidFill>
                  <a:schemeClr val="tx1"/>
                </a:solidFill>
                <a:effectLst/>
                <a:latin typeface="Century Gothic"/>
                <a:ea typeface="+mn-ea"/>
                <a:cs typeface="+mn-cs"/>
              </a:rPr>
              <a:t>Accommodations (if applicable)</a:t>
            </a:r>
          </a:p>
          <a:p>
            <a:r>
              <a:rPr lang="en-US" sz="1200" b="1" i="1" kern="1200" dirty="0">
                <a:solidFill>
                  <a:schemeClr val="tx1"/>
                </a:solidFill>
                <a:effectLst/>
                <a:latin typeface="Century Gothic"/>
                <a:ea typeface="+mn-ea"/>
                <a:cs typeface="+mn-cs"/>
              </a:rPr>
              <a:t>*Information submitted in WIDA AMS must match the test booklets in order to generate a complete score report. </a:t>
            </a:r>
            <a:endParaRPr lang="en-US" sz="1200" kern="1200" dirty="0">
              <a:solidFill>
                <a:schemeClr val="tx1"/>
              </a:solidFill>
              <a:effectLst/>
              <a:latin typeface="Century Gothic"/>
              <a:ea typeface="+mn-ea"/>
              <a:cs typeface="+mn-cs"/>
            </a:endParaRP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17</a:t>
            </a:fld>
            <a:endParaRPr lang="en-US" dirty="0"/>
          </a:p>
        </p:txBody>
      </p:sp>
    </p:spTree>
    <p:extLst>
      <p:ext uri="{BB962C8B-B14F-4D97-AF65-F5344CB8AC3E}">
        <p14:creationId xmlns:p14="http://schemas.microsoft.com/office/powerpoint/2010/main" val="246659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Setting requires</a:t>
            </a:r>
            <a:r>
              <a:rPr lang="en-US" baseline="0"/>
              <a:t> a letter home</a:t>
            </a:r>
          </a:p>
          <a:p>
            <a:r>
              <a:rPr lang="en-US" baseline="0"/>
              <a:t>ACCOMMODATIONS ARE ASSIGNED ONCE A YEAR</a:t>
            </a:r>
          </a:p>
          <a:p>
            <a:r>
              <a:rPr lang="en-US" baseline="0"/>
              <a:t>We assign accommodations for the entire school year</a:t>
            </a:r>
          </a:p>
          <a:p>
            <a:r>
              <a:rPr lang="en-US" baseline="0"/>
              <a:t>Revisit each year for LY</a:t>
            </a:r>
            <a:endParaRPr lang="en-US"/>
          </a:p>
        </p:txBody>
      </p:sp>
      <p:sp>
        <p:nvSpPr>
          <p:cNvPr id="4" name="Slide Number Placeholder 3"/>
          <p:cNvSpPr>
            <a:spLocks noGrp="1"/>
          </p:cNvSpPr>
          <p:nvPr>
            <p:ph type="sldNum" sz="quarter" idx="10"/>
          </p:nvPr>
        </p:nvSpPr>
        <p:spPr/>
        <p:txBody>
          <a:bodyPr/>
          <a:lstStyle/>
          <a:p>
            <a:fld id="{A582608B-62A9-C64F-A041-D26C0AC6E00B}" type="slidenum">
              <a:rPr lang="en-US" smtClean="0"/>
              <a:pPr/>
              <a:t>18</a:t>
            </a:fld>
            <a:endParaRPr lang="en-US"/>
          </a:p>
        </p:txBody>
      </p:sp>
    </p:spTree>
    <p:extLst>
      <p:ext uri="{BB962C8B-B14F-4D97-AF65-F5344CB8AC3E}">
        <p14:creationId xmlns:p14="http://schemas.microsoft.com/office/powerpoint/2010/main" val="374373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Century Gothic"/>
                <a:ea typeface="+mn-ea"/>
                <a:cs typeface="+mn-cs"/>
              </a:rPr>
              <a:t>Good Morning,</a:t>
            </a:r>
            <a:endParaRPr lang="en-US" sz="1200" b="1" i="0" kern="1200" dirty="0">
              <a:solidFill>
                <a:srgbClr val="FF0000"/>
              </a:solidFill>
              <a:effectLst/>
              <a:latin typeface="Century Gothic"/>
              <a:ea typeface="+mn-ea"/>
              <a:cs typeface="+mn-cs"/>
            </a:endParaRPr>
          </a:p>
          <a:p>
            <a:r>
              <a:rPr lang="en-US" sz="1200" b="1" i="0" kern="1200" dirty="0">
                <a:solidFill>
                  <a:srgbClr val="FF0000"/>
                </a:solidFill>
                <a:effectLst/>
                <a:latin typeface="Century Gothic"/>
                <a:ea typeface="+mn-ea"/>
                <a:cs typeface="+mn-cs"/>
              </a:rPr>
              <a:t>As a test supervisor for ACT &amp; SAT I have noticed that ESOL students that are approved for extended time are not coming prepared to test. They are not bringing their word to word translation dictionary.</a:t>
            </a:r>
          </a:p>
          <a:p>
            <a:r>
              <a:rPr lang="en-US" sz="1200" b="1" i="0" kern="1200" dirty="0">
                <a:solidFill>
                  <a:srgbClr val="FF0000"/>
                </a:solidFill>
                <a:effectLst/>
                <a:latin typeface="Century Gothic"/>
                <a:ea typeface="+mn-ea"/>
                <a:cs typeface="+mn-cs"/>
              </a:rPr>
              <a:t>I just want to be sure that kids are given all the proper instructions and know what they are responsible for.</a:t>
            </a:r>
          </a:p>
          <a:p>
            <a:endParaRPr lang="en-US" dirty="0"/>
          </a:p>
          <a:p>
            <a:endParaRPr lang="en-US" dirty="0"/>
          </a:p>
          <a:p>
            <a:r>
              <a:rPr lang="en-US" dirty="0"/>
              <a:t>Flexible Setting requires</a:t>
            </a:r>
            <a:r>
              <a:rPr lang="en-US" baseline="0" dirty="0"/>
              <a:t> a letter home</a:t>
            </a:r>
          </a:p>
          <a:p>
            <a:r>
              <a:rPr lang="en-US" baseline="0" dirty="0"/>
              <a:t>ACCOMMODATIONS ARE ASSIGNED ONCE A YEAR</a:t>
            </a:r>
          </a:p>
          <a:p>
            <a:r>
              <a:rPr lang="en-US" baseline="0" dirty="0"/>
              <a:t>We assign accommodations for the entire school year</a:t>
            </a:r>
          </a:p>
          <a:p>
            <a:r>
              <a:rPr lang="en-US" baseline="0" dirty="0"/>
              <a:t>Revisit each year for LY</a:t>
            </a:r>
          </a:p>
          <a:p>
            <a:endParaRPr lang="en-US" baseline="0" dirty="0"/>
          </a:p>
          <a:p>
            <a:pPr marL="403010">
              <a:buFont typeface="Arial"/>
              <a:buChar char="•"/>
              <a:defRPr/>
            </a:pPr>
            <a:r>
              <a:rPr lang="en-US" b="1" dirty="0">
                <a:solidFill>
                  <a:srgbClr val="62B6B5"/>
                </a:solidFill>
                <a:cs typeface="Comic Sans MS"/>
              </a:rPr>
              <a:t>Flexible Timing </a:t>
            </a:r>
            <a:r>
              <a:rPr lang="en-US" dirty="0">
                <a:cs typeface="Comic Sans MS"/>
              </a:rPr>
              <a:t>(Additional Time): ELLs may be provided additional time; however a session MUST be completed within one school day.</a:t>
            </a:r>
          </a:p>
          <a:p>
            <a:pPr marL="403010">
              <a:defRPr/>
            </a:pPr>
            <a:endParaRPr lang="en-US" dirty="0">
              <a:cs typeface="Comic Sans MS"/>
            </a:endParaRPr>
          </a:p>
          <a:p>
            <a:pPr marL="403010">
              <a:buFont typeface="Arial"/>
              <a:buChar char="•"/>
              <a:defRPr/>
            </a:pPr>
            <a:r>
              <a:rPr lang="en-US" b="1" dirty="0">
                <a:solidFill>
                  <a:srgbClr val="62B6B5"/>
                </a:solidFill>
                <a:cs typeface="Comic Sans MS"/>
              </a:rPr>
              <a:t>Limited Assistance in Heritage Language</a:t>
            </a:r>
          </a:p>
          <a:p>
            <a:pPr marL="403010">
              <a:defRPr/>
            </a:pPr>
            <a:endParaRPr lang="en-US" dirty="0">
              <a:cs typeface="Comic Sans MS"/>
            </a:endParaRPr>
          </a:p>
          <a:p>
            <a:pPr marL="403010">
              <a:buFont typeface="Arial"/>
              <a:buChar char="•"/>
              <a:defRPr/>
            </a:pPr>
            <a:r>
              <a:rPr lang="en-US" b="1" dirty="0">
                <a:solidFill>
                  <a:srgbClr val="62B6B5"/>
                </a:solidFill>
                <a:cs typeface="Comic Sans MS"/>
              </a:rPr>
              <a:t>Approved Dictionary: </a:t>
            </a:r>
            <a:r>
              <a:rPr lang="en-US" dirty="0">
                <a:cs typeface="Comic Sans MS"/>
              </a:rPr>
              <a:t>ELLs MUST have access to an English to heritage language dictionary and/or heritage language to English dictionary (word-to-word).</a:t>
            </a:r>
          </a:p>
          <a:p>
            <a:pPr marL="403010">
              <a:buFont typeface="Arial"/>
              <a:buChar char="•"/>
              <a:defRPr/>
            </a:pPr>
            <a:endParaRPr lang="en-US" dirty="0">
              <a:cs typeface="Comic Sans MS"/>
            </a:endParaRPr>
          </a:p>
          <a:p>
            <a:pPr marL="426040" indent="-460583">
              <a:buFont typeface="Arial"/>
              <a:buChar char="•"/>
              <a:defRPr/>
            </a:pPr>
            <a:r>
              <a:rPr lang="en-US" b="1" dirty="0">
                <a:solidFill>
                  <a:srgbClr val="62B6B5"/>
                </a:solidFill>
                <a:effectLst>
                  <a:outerShdw blurRad="38100" dist="38100" dir="2700000" algn="tl">
                    <a:srgbClr val="DDDDDD"/>
                  </a:outerShdw>
                </a:effectLst>
                <a:cs typeface="Comic Sans MS"/>
              </a:rPr>
              <a:t>Flexible Setting: </a:t>
            </a:r>
            <a:r>
              <a:rPr lang="en-US" dirty="0">
                <a:cs typeface="Comic Sans MS"/>
              </a:rPr>
              <a:t>ELLs may be tested in a different room with other ELL students. Parents MUST be informed of this option.</a:t>
            </a:r>
          </a:p>
          <a:p>
            <a:pPr marL="426040" indent="-460583">
              <a:buFont typeface="Arial"/>
              <a:buChar char="•"/>
              <a:defRPr/>
            </a:pPr>
            <a:endParaRPr lang="en-US" dirty="0">
              <a:effectLst>
                <a:outerShdw blurRad="38100" dist="38100" dir="2700000" algn="tl">
                  <a:srgbClr val="DDDDDD"/>
                </a:outerShdw>
              </a:effectLst>
              <a:cs typeface="Comic Sans MS"/>
            </a:endParaRPr>
          </a:p>
          <a:p>
            <a:pPr marL="426040" indent="-460583">
              <a:buFont typeface="Arial"/>
              <a:buChar char="•"/>
              <a:defRPr/>
            </a:pPr>
            <a:r>
              <a:rPr lang="en-US" b="1" dirty="0">
                <a:solidFill>
                  <a:srgbClr val="62B6B5"/>
                </a:solidFill>
                <a:effectLst>
                  <a:outerShdw blurRad="38100" dist="38100" dir="2700000" algn="tl">
                    <a:srgbClr val="DDDDDD"/>
                  </a:outerShdw>
                </a:effectLst>
                <a:cs typeface="Comic Sans MS"/>
              </a:rPr>
              <a:t>Flexible Scheduling</a:t>
            </a:r>
            <a:r>
              <a:rPr lang="en-US" b="1" dirty="0">
                <a:effectLst>
                  <a:outerShdw blurRad="38100" dist="38100" dir="2700000" algn="tl">
                    <a:srgbClr val="DDDDDD"/>
                  </a:outerShdw>
                </a:effectLst>
                <a:cs typeface="Comic Sans MS"/>
              </a:rPr>
              <a:t>: </a:t>
            </a:r>
            <a:r>
              <a:rPr lang="en-US" dirty="0">
                <a:cs typeface="Comic Sans MS"/>
              </a:rPr>
              <a:t>ELLs may take a session of the test during several brief periods within one school day; however a session of the test MUST be completed within one school day.</a:t>
            </a:r>
          </a:p>
          <a:p>
            <a:pPr marL="403010">
              <a:buFont typeface="Arial"/>
              <a:buChar char="•"/>
              <a:defRPr/>
            </a:pPr>
            <a:endParaRPr lang="en-US" dirty="0">
              <a:cs typeface="Comic Sans MS"/>
            </a:endParaRPr>
          </a:p>
          <a:p>
            <a:endParaRPr lang="en-US" dirty="0"/>
          </a:p>
        </p:txBody>
      </p:sp>
      <p:sp>
        <p:nvSpPr>
          <p:cNvPr id="4" name="Slide Number Placeholder 3"/>
          <p:cNvSpPr>
            <a:spLocks noGrp="1"/>
          </p:cNvSpPr>
          <p:nvPr>
            <p:ph type="sldNum" sz="quarter" idx="10"/>
          </p:nvPr>
        </p:nvSpPr>
        <p:spPr/>
        <p:txBody>
          <a:bodyPr/>
          <a:lstStyle/>
          <a:p>
            <a:fld id="{A582608B-62A9-C64F-A041-D26C0AC6E00B}" type="slidenum">
              <a:rPr lang="en-US" smtClean="0"/>
              <a:pPr/>
              <a:t>21</a:t>
            </a:fld>
            <a:endParaRPr lang="en-US"/>
          </a:p>
        </p:txBody>
      </p:sp>
    </p:spTree>
    <p:extLst>
      <p:ext uri="{BB962C8B-B14F-4D97-AF65-F5344CB8AC3E}">
        <p14:creationId xmlns:p14="http://schemas.microsoft.com/office/powerpoint/2010/main" val="409016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a:ea typeface="+mn-ea"/>
                <a:cs typeface="+mn-cs"/>
              </a:rPr>
              <a:t>Also, consider including a reference to the FAQ for FSA. We are starting to receive questions about that. See attached, beginning on page 8.</a:t>
            </a:r>
          </a:p>
          <a:p>
            <a:br>
              <a:rPr lang="en-US" sz="1200" b="0" i="0" kern="1200" dirty="0">
                <a:solidFill>
                  <a:schemeClr val="tx1"/>
                </a:solidFill>
                <a:effectLst/>
                <a:latin typeface="Century Gothic"/>
                <a:ea typeface="+mn-ea"/>
                <a:cs typeface="+mn-cs"/>
              </a:rPr>
            </a:br>
            <a:endParaRPr lang="en-US" sz="1200" b="0" i="0" kern="1200" dirty="0">
              <a:solidFill>
                <a:schemeClr val="tx1"/>
              </a:solidFill>
              <a:effectLst/>
              <a:latin typeface="Century Gothic"/>
              <a:ea typeface="+mn-ea"/>
              <a:cs typeface="+mn-cs"/>
            </a:endParaRPr>
          </a:p>
          <a:p>
            <a:r>
              <a:rPr lang="en-US" sz="1200" b="0" i="0" kern="1200" dirty="0">
                <a:solidFill>
                  <a:schemeClr val="tx1"/>
                </a:solidFill>
                <a:effectLst/>
                <a:latin typeface="Century Gothic"/>
                <a:ea typeface="+mn-ea"/>
                <a:cs typeface="+mn-cs"/>
              </a:rPr>
              <a:t>We do need to include the disclaimer that in Broward County, ALL ELLs take FSA and other state assessments.</a:t>
            </a:r>
          </a:p>
          <a:p>
            <a:br>
              <a:rPr lang="en-US" dirty="0"/>
            </a:b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22</a:t>
            </a:fld>
            <a:endParaRPr lang="en-US"/>
          </a:p>
        </p:txBody>
      </p:sp>
    </p:spTree>
    <p:extLst>
      <p:ext uri="{BB962C8B-B14F-4D97-AF65-F5344CB8AC3E}">
        <p14:creationId xmlns:p14="http://schemas.microsoft.com/office/powerpoint/2010/main" val="106653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ea typeface="MS PGothic" charset="0"/>
                <a:cs typeface="MS PGothic" charset="0"/>
              </a:rPr>
              <a:t>Posted here are some of the NEW highlights and topics we will be discussing today</a:t>
            </a:r>
          </a:p>
        </p:txBody>
      </p:sp>
      <p:sp>
        <p:nvSpPr>
          <p:cNvPr id="31748"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8360353" indent="-37897987">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6236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2473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87099"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4946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14468-C59D-CF48-9B19-C6EAFF3E7C85}" type="slidenum">
              <a:rPr lang="en-US" sz="1200">
                <a:latin typeface="Calibri" charset="0"/>
              </a:rPr>
              <a:pPr/>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3792">
              <a:defRPr/>
            </a:pPr>
            <a:r>
              <a:rPr lang="en-US"/>
              <a:t>Mel </a:t>
            </a:r>
          </a:p>
          <a:p>
            <a:r>
              <a:rPr lang="en-US">
                <a:latin typeface="Arial" charset="0"/>
                <a:ea typeface="ＭＳ Ｐゴシック" charset="0"/>
                <a:cs typeface="ＭＳ Ｐゴシック" charset="0"/>
              </a:rPr>
              <a:t>This is utilized for updating ELL/SEP folder of testing conditions specific to ELL</a:t>
            </a:r>
            <a:r>
              <a:rPr lang="en-US" altLang="ja-JP">
                <a:latin typeface="Arial" charset="0"/>
                <a:ea typeface="ＭＳ Ｐゴシック" charset="0"/>
                <a:cs typeface="ＭＳ Ｐゴシック" charset="0"/>
              </a:rPr>
              <a:t>s </a:t>
            </a:r>
          </a:p>
          <a:p>
            <a:r>
              <a:rPr lang="en-US" altLang="ja-JP">
                <a:latin typeface="Arial" charset="0"/>
                <a:ea typeface="ＭＳ Ｐゴシック" charset="0"/>
                <a:cs typeface="ＭＳ Ｐゴシック" charset="0"/>
              </a:rPr>
              <a:t>These forms will only be utilized if and when the student is removed from the classroom for testing . Both forms then must be filed and sent home to the parents. </a:t>
            </a:r>
          </a:p>
          <a:p>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charset="0"/>
                <a:ea typeface="ヒラギノ角ゴ Pro W3" charset="0"/>
                <a:cs typeface="ヒラギノ角ゴ Pro W3" charset="0"/>
              </a:defRPr>
            </a:lvl1pPr>
            <a:lvl2pPr marL="737411" indent="-283620">
              <a:defRPr sz="2000">
                <a:solidFill>
                  <a:schemeClr val="tx1"/>
                </a:solidFill>
                <a:latin typeface="Times" charset="0"/>
                <a:ea typeface="ヒラギノ角ゴ Pro W3" charset="0"/>
                <a:cs typeface="ヒラギノ角ゴ Pro W3" charset="0"/>
              </a:defRPr>
            </a:lvl2pPr>
            <a:lvl3pPr marL="1134480" indent="-226895">
              <a:defRPr sz="2000">
                <a:solidFill>
                  <a:schemeClr val="tx1"/>
                </a:solidFill>
                <a:latin typeface="Times" charset="0"/>
                <a:ea typeface="ヒラギノ角ゴ Pro W3" charset="0"/>
                <a:cs typeface="ヒラギノ角ゴ Pro W3" charset="0"/>
              </a:defRPr>
            </a:lvl3pPr>
            <a:lvl4pPr marL="1588272" indent="-226895">
              <a:defRPr sz="2000">
                <a:solidFill>
                  <a:schemeClr val="tx1"/>
                </a:solidFill>
                <a:latin typeface="Times" charset="0"/>
                <a:ea typeface="ヒラギノ角ゴ Pro W3" charset="0"/>
                <a:cs typeface="ヒラギノ角ゴ Pro W3" charset="0"/>
              </a:defRPr>
            </a:lvl4pPr>
            <a:lvl5pPr marL="2042063" indent="-226895">
              <a:defRPr sz="2000">
                <a:solidFill>
                  <a:schemeClr val="tx1"/>
                </a:solidFill>
                <a:latin typeface="Times" charset="0"/>
                <a:ea typeface="ヒラギノ角ゴ Pro W3" charset="0"/>
                <a:cs typeface="ヒラギノ角ゴ Pro W3" charset="0"/>
              </a:defRPr>
            </a:lvl5pPr>
            <a:lvl6pPr marL="2495855" indent="-226895"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49648" indent="-226895"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03439" indent="-226895"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57231" indent="-226895"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fld id="{8BF671CB-5ECC-0642-B2CE-6458A271177D}" type="slidenum">
              <a:rPr lang="en-US" sz="1200"/>
              <a:pPr/>
              <a:t>23</a:t>
            </a:fld>
            <a:endParaRPr lang="en-US" sz="1200"/>
          </a:p>
        </p:txBody>
      </p:sp>
    </p:spTree>
    <p:extLst>
      <p:ext uri="{BB962C8B-B14F-4D97-AF65-F5344CB8AC3E}">
        <p14:creationId xmlns:p14="http://schemas.microsoft.com/office/powerpoint/2010/main" val="97072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7770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Century Gothic"/>
                <a:ea typeface="+mn-ea"/>
                <a:cs typeface="+mn-cs"/>
              </a:rPr>
              <a:t>Standards Review – input requested</a:t>
            </a:r>
          </a:p>
          <a:p>
            <a:pPr lvl="1"/>
            <a:r>
              <a:rPr lang="en-US" sz="1200" kern="1200" dirty="0">
                <a:solidFill>
                  <a:schemeClr val="tx1"/>
                </a:solidFill>
                <a:effectLst/>
                <a:latin typeface="Century Gothic"/>
                <a:ea typeface="+mn-ea"/>
                <a:cs typeface="+mn-cs"/>
              </a:rPr>
              <a:t>Per Gov. DeSantis executive order, Executive Order 19-32, the DOE is in process of reviewing the current ELA and Math standards and would like your input.  Please visit </a:t>
            </a:r>
            <a:r>
              <a:rPr lang="en-US" sz="1200" u="sng" kern="1200" dirty="0">
                <a:solidFill>
                  <a:schemeClr val="tx1"/>
                </a:solidFill>
                <a:effectLst/>
                <a:latin typeface="Century Gothic"/>
                <a:ea typeface="+mn-ea"/>
                <a:cs typeface="+mn-cs"/>
                <a:hlinkClick r:id="rId3"/>
              </a:rPr>
              <a:t>http://www.fldoe.org/standardsreview/</a:t>
            </a:r>
            <a:r>
              <a:rPr lang="en-US" sz="1200" kern="1200" dirty="0">
                <a:solidFill>
                  <a:schemeClr val="tx1"/>
                </a:solidFill>
                <a:effectLst/>
                <a:latin typeface="Century Gothic"/>
                <a:ea typeface="+mn-ea"/>
                <a:cs typeface="+mn-cs"/>
              </a:rPr>
              <a:t> for additional  information and a chance to comment on such important educational issues.</a:t>
            </a:r>
          </a:p>
          <a:p>
            <a:pPr marL="628650" lvl="1" indent="-171450">
              <a:buFont typeface="Arial" panose="020B0604020202020204" pitchFamily="34" charset="0"/>
              <a:buChar char="•"/>
            </a:pPr>
            <a:r>
              <a:rPr lang="en-US" sz="1200" kern="1200" dirty="0">
                <a:solidFill>
                  <a:schemeClr val="tx1"/>
                </a:solidFill>
                <a:effectLst/>
                <a:latin typeface="Century Gothic"/>
                <a:ea typeface="+mn-ea"/>
                <a:cs typeface="+mn-cs"/>
              </a:rPr>
              <a:t>  Although the </a:t>
            </a:r>
            <a:r>
              <a:rPr lang="en-US" sz="1200" b="1" kern="1200" dirty="0">
                <a:solidFill>
                  <a:schemeClr val="tx1"/>
                </a:solidFill>
                <a:effectLst/>
                <a:latin typeface="Century Gothic"/>
                <a:ea typeface="+mn-ea"/>
                <a:cs typeface="+mn-cs"/>
              </a:rPr>
              <a:t>ELD standards are not included in this review, ELLs, like all students, will be impacted, so we are requesting that you, your staff and especially your teachers are aware of the review and have the opportunity to share their expertise. </a:t>
            </a:r>
          </a:p>
          <a:p>
            <a:pPr marL="628650" lvl="1" indent="-171450">
              <a:buFont typeface="Arial" panose="020B0604020202020204" pitchFamily="34" charset="0"/>
              <a:buChar char="•"/>
            </a:pPr>
            <a:r>
              <a:rPr lang="en-US" sz="1200" b="1" kern="1200" dirty="0">
                <a:solidFill>
                  <a:schemeClr val="tx1"/>
                </a:solidFill>
                <a:effectLst/>
                <a:latin typeface="Century Gothic"/>
                <a:ea typeface="+mn-ea"/>
                <a:cs typeface="+mn-cs"/>
              </a:rPr>
              <a:t>Please feel free to forward this information to all stakeholders, including parents and community leaders. </a:t>
            </a:r>
          </a:p>
          <a:p>
            <a:pPr marL="628650" lvl="1" indent="-171450">
              <a:buFont typeface="Arial" panose="020B0604020202020204" pitchFamily="34" charset="0"/>
              <a:buChar char="•"/>
            </a:pPr>
            <a:r>
              <a:rPr lang="en-US" sz="1200" b="1" kern="1200" dirty="0">
                <a:solidFill>
                  <a:schemeClr val="tx1"/>
                </a:solidFill>
                <a:effectLst/>
                <a:latin typeface="Century Gothic"/>
                <a:ea typeface="+mn-ea"/>
                <a:cs typeface="+mn-cs"/>
              </a:rPr>
              <a:t>We look forward to receiving your feedback.</a:t>
            </a:r>
            <a:endParaRPr lang="en-US" sz="1200" kern="1200" dirty="0">
              <a:solidFill>
                <a:schemeClr val="tx1"/>
              </a:solidFill>
              <a:effectLst/>
              <a:latin typeface="Century Gothic"/>
              <a:ea typeface="+mn-ea"/>
              <a:cs typeface="+mn-cs"/>
            </a:endParaRP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25</a:t>
            </a:fld>
            <a:endParaRPr lang="en-US" dirty="0"/>
          </a:p>
        </p:txBody>
      </p:sp>
    </p:spTree>
    <p:extLst>
      <p:ext uri="{BB962C8B-B14F-4D97-AF65-F5344CB8AC3E}">
        <p14:creationId xmlns:p14="http://schemas.microsoft.com/office/powerpoint/2010/main" val="4216343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ea typeface="MS PGothic" charset="0"/>
                <a:cs typeface="MS PGothic" charset="0"/>
              </a:rPr>
              <a:t>Posted here are some of the NEW highlights and topics we will be discussing today</a:t>
            </a:r>
          </a:p>
        </p:txBody>
      </p:sp>
      <p:sp>
        <p:nvSpPr>
          <p:cNvPr id="31748"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8360353" indent="-37897987">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6236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2473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87099"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4946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14468-C59D-CF48-9B19-C6EAFF3E7C85}" type="slidenum">
              <a:rPr lang="en-US" sz="1200">
                <a:latin typeface="Calibri" charset="0"/>
              </a:rPr>
              <a:pPr/>
              <a:t>26</a:t>
            </a:fld>
            <a:endParaRPr lang="en-US" sz="1200">
              <a:latin typeface="Calibri" charset="0"/>
            </a:endParaRPr>
          </a:p>
        </p:txBody>
      </p:sp>
    </p:spTree>
    <p:extLst>
      <p:ext uri="{BB962C8B-B14F-4D97-AF65-F5344CB8AC3E}">
        <p14:creationId xmlns:p14="http://schemas.microsoft.com/office/powerpoint/2010/main" val="185172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 Dept of Education High Impact Teachers </a:t>
            </a:r>
          </a:p>
        </p:txBody>
      </p:sp>
      <p:sp>
        <p:nvSpPr>
          <p:cNvPr id="4" name="Slide Number Placeholder 3"/>
          <p:cNvSpPr>
            <a:spLocks noGrp="1"/>
          </p:cNvSpPr>
          <p:nvPr>
            <p:ph type="sldNum" sz="quarter" idx="5"/>
          </p:nvPr>
        </p:nvSpPr>
        <p:spPr/>
        <p:txBody>
          <a:bodyPr/>
          <a:lstStyle/>
          <a:p>
            <a:fld id="{6240A377-4153-7D42-A67C-7146F61FF122}" type="slidenum">
              <a:rPr lang="en-US" smtClean="0"/>
              <a:pPr/>
              <a:t>27</a:t>
            </a:fld>
            <a:endParaRPr lang="en-US"/>
          </a:p>
        </p:txBody>
      </p:sp>
    </p:spTree>
    <p:extLst>
      <p:ext uri="{BB962C8B-B14F-4D97-AF65-F5344CB8AC3E}">
        <p14:creationId xmlns:p14="http://schemas.microsoft.com/office/powerpoint/2010/main" val="11367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47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offered by the District: </a:t>
            </a:r>
          </a:p>
          <a:p>
            <a:endParaRPr lang="en-US" dirty="0"/>
          </a:p>
          <a:p>
            <a:r>
              <a:rPr lang="en-US" dirty="0"/>
              <a:t>Demographics &amp; Student Assignment </a:t>
            </a:r>
          </a:p>
          <a:p>
            <a:r>
              <a:rPr lang="en-US" dirty="0"/>
              <a:t>Innovative Programs (Magnet)</a:t>
            </a:r>
          </a:p>
          <a:p>
            <a:r>
              <a:rPr lang="en-US" dirty="0"/>
              <a:t>Dual Language </a:t>
            </a:r>
          </a:p>
          <a:p>
            <a:r>
              <a:rPr lang="en-US" dirty="0"/>
              <a:t>Exceptional Student Learning Support </a:t>
            </a:r>
          </a:p>
          <a:p>
            <a:r>
              <a:rPr lang="en-US" dirty="0"/>
              <a:t>HEART (Homeless Education Assistance Resource Team)</a:t>
            </a:r>
          </a:p>
          <a:p>
            <a:r>
              <a:rPr lang="en-US" dirty="0"/>
              <a:t>Migrant Education Program </a:t>
            </a:r>
          </a:p>
          <a:p>
            <a:r>
              <a:rPr lang="en-US" dirty="0"/>
              <a:t>School Counseling &amp; BRACE</a:t>
            </a:r>
          </a:p>
        </p:txBody>
      </p:sp>
      <p:sp>
        <p:nvSpPr>
          <p:cNvPr id="4" name="Slide Number Placeholder 3"/>
          <p:cNvSpPr>
            <a:spLocks noGrp="1"/>
          </p:cNvSpPr>
          <p:nvPr>
            <p:ph type="sldNum" sz="quarter" idx="5"/>
          </p:nvPr>
        </p:nvSpPr>
        <p:spPr/>
        <p:txBody>
          <a:bodyPr/>
          <a:lstStyle/>
          <a:p>
            <a:fld id="{6240A377-4153-7D42-A67C-7146F61FF122}" type="slidenum">
              <a:rPr lang="en-US" smtClean="0"/>
              <a:pPr/>
              <a:t>30</a:t>
            </a:fld>
            <a:endParaRPr lang="en-US"/>
          </a:p>
        </p:txBody>
      </p:sp>
    </p:spTree>
    <p:extLst>
      <p:ext uri="{BB962C8B-B14F-4D97-AF65-F5344CB8AC3E}">
        <p14:creationId xmlns:p14="http://schemas.microsoft.com/office/powerpoint/2010/main" val="1830652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130050"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r>
              <a:rPr lang="en-US" b="1" u="sng">
                <a:latin typeface="Century Gothic" charset="0"/>
                <a:ea typeface="ヒラギノ角ゴ Pro W3" charset="0"/>
                <a:cs typeface="ヒラギノ角ゴ Pro W3" charset="0"/>
              </a:rPr>
              <a:t>Approx Time:</a:t>
            </a:r>
            <a:r>
              <a:rPr lang="en-US">
                <a:latin typeface="Century Gothic" charset="0"/>
                <a:ea typeface="ヒラギノ角ゴ Pro W3" charset="0"/>
                <a:cs typeface="ヒラギノ角ゴ Pro W3" charset="0"/>
              </a:rPr>
              <a:t> 2 minutes</a:t>
            </a:r>
            <a:endParaRPr lang="en-US" b="1" u="sng">
              <a:latin typeface="Century Gothic" charset="0"/>
              <a:ea typeface="ヒラギノ角ゴ Pro W3" charset="0"/>
              <a:cs typeface="ヒラギノ角ゴ Pro W3" charset="0"/>
            </a:endParaRPr>
          </a:p>
          <a:p>
            <a:r>
              <a:rPr lang="en-US" b="1">
                <a:latin typeface="Century Gothic" charset="0"/>
                <a:ea typeface="ヒラギノ角ゴ Pro W3" charset="0"/>
                <a:cs typeface="ヒラギノ角ゴ Pro W3" charset="0"/>
              </a:rPr>
              <a:t> </a:t>
            </a:r>
            <a:endParaRPr lang="en-US">
              <a:latin typeface="Century Gothic" charset="0"/>
              <a:ea typeface="ヒラギノ角ゴ Pro W3" charset="0"/>
              <a:cs typeface="ヒラギノ角ゴ Pro W3" charset="0"/>
            </a:endParaRPr>
          </a:p>
          <a:p>
            <a:r>
              <a:rPr lang="en-US" b="1" u="sng">
                <a:latin typeface="Century Gothic" charset="0"/>
                <a:ea typeface="ヒラギノ角ゴ Pro W3" charset="0"/>
                <a:cs typeface="ヒラギノ角ゴ Pro W3" charset="0"/>
              </a:rPr>
              <a:t>Presenters</a:t>
            </a:r>
            <a:r>
              <a:rPr lang="ja-JP" altLang="en-US" b="1" u="sng">
                <a:latin typeface="Century Gothic" charset="0"/>
                <a:ea typeface="ヒラギノ角ゴ Pro W3" charset="0"/>
                <a:cs typeface="ヒラギノ角ゴ Pro W3" charset="0"/>
              </a:rPr>
              <a:t>’</a:t>
            </a:r>
            <a:r>
              <a:rPr lang="en-US" altLang="ja-JP" b="1" u="sng">
                <a:latin typeface="Century Gothic" charset="0"/>
                <a:ea typeface="ヒラギノ角ゴ Pro W3" charset="0"/>
                <a:cs typeface="ヒラギノ角ゴ Pro W3" charset="0"/>
              </a:rPr>
              <a:t> Notes:</a:t>
            </a:r>
          </a:p>
          <a:p>
            <a:r>
              <a:rPr lang="en-US" b="1">
                <a:latin typeface="Century Gothic" charset="0"/>
                <a:ea typeface="ヒラギノ角ゴ Pro W3" charset="0"/>
                <a:cs typeface="ヒラギノ角ゴ Pro W3" charset="0"/>
              </a:rPr>
              <a:t>Share social media information.  </a:t>
            </a:r>
            <a:r>
              <a:rPr lang="en-US">
                <a:latin typeface="Century Gothic" charset="0"/>
                <a:ea typeface="ヒラギノ角ゴ Pro W3" charset="0"/>
                <a:cs typeface="ヒラギノ角ゴ Pro W3" charset="0"/>
              </a:rPr>
              <a:t>You can follow us on Twitter, Facebook and Pinterest.  We tweet, post and pin great resources such as articles, strategies and pictures.  We</a:t>
            </a:r>
            <a:r>
              <a:rPr lang="ja-JP" altLang="en-US">
                <a:latin typeface="Century Gothic" charset="0"/>
                <a:ea typeface="ヒラギノ角ゴ Pro W3" charset="0"/>
                <a:cs typeface="ヒラギノ角ゴ Pro W3" charset="0"/>
              </a:rPr>
              <a:t>’</a:t>
            </a:r>
            <a:r>
              <a:rPr lang="en-US" altLang="ja-JP">
                <a:latin typeface="Century Gothic" charset="0"/>
                <a:ea typeface="ヒラギノ角ゴ Pro W3" charset="0"/>
                <a:cs typeface="ヒラギノ角ゴ Pro W3" charset="0"/>
              </a:rPr>
              <a:t>d love to hear about any of the amazing things that are happening with the ELLs at your school.  If you</a:t>
            </a:r>
            <a:r>
              <a:rPr lang="ja-JP" altLang="en-US">
                <a:latin typeface="Century Gothic" charset="0"/>
                <a:ea typeface="ヒラギノ角ゴ Pro W3" charset="0"/>
                <a:cs typeface="ヒラギノ角ゴ Pro W3" charset="0"/>
              </a:rPr>
              <a:t>’</a:t>
            </a:r>
            <a:r>
              <a:rPr lang="en-US" altLang="ja-JP">
                <a:latin typeface="Century Gothic" charset="0"/>
                <a:ea typeface="ヒラギノ角ゴ Pro W3" charset="0"/>
                <a:cs typeface="ヒラギノ角ゴ Pro W3" charset="0"/>
              </a:rPr>
              <a:t>re hosting an ESOL Family Night, working on a special project or using amazing technology please share!  </a:t>
            </a:r>
            <a:endParaRPr lang="en-US" altLang="ja-JP" b="1">
              <a:latin typeface="Century Gothic" charset="0"/>
              <a:ea typeface="ヒラギノ角ゴ Pro W3" charset="0"/>
              <a:cs typeface="ヒラギノ角ゴ Pro W3" charset="0"/>
            </a:endParaRPr>
          </a:p>
          <a:p>
            <a:endParaRPr lang="en-US" b="1" u="sng">
              <a:latin typeface="Century Gothic" charset="0"/>
              <a:ea typeface="ヒラギノ角ゴ Pro W3" charset="0"/>
              <a:cs typeface="ヒラギノ角ゴ Pro W3" charset="0"/>
            </a:endParaRPr>
          </a:p>
          <a:p>
            <a:r>
              <a:rPr lang="en-US" b="1" u="sng">
                <a:latin typeface="Century Gothic" charset="0"/>
                <a:ea typeface="ヒラギノ角ゴ Pro W3" charset="0"/>
                <a:cs typeface="ヒラギノ角ゴ Pro W3" charset="0"/>
              </a:rPr>
              <a:t>Materials:</a:t>
            </a:r>
            <a:endParaRPr lang="en-US">
              <a:latin typeface="Century Gothic" charset="0"/>
              <a:ea typeface="ヒラギノ角ゴ Pro W3" charset="0"/>
              <a:cs typeface="ヒラギノ角ゴ Pro W3" charset="0"/>
            </a:endParaRPr>
          </a:p>
          <a:p>
            <a:r>
              <a:rPr lang="en-US">
                <a:latin typeface="Times" charset="0"/>
                <a:ea typeface="ヒラギノ角ゴ Pro W3" charset="0"/>
                <a:cs typeface="ヒラギノ角ゴ Pro W3" charset="0"/>
              </a:rPr>
              <a:t>N/A</a:t>
            </a:r>
          </a:p>
        </p:txBody>
      </p:sp>
      <p:sp>
        <p:nvSpPr>
          <p:cNvPr id="13005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ヒラギノ角ゴ Pro W3" charset="0"/>
                <a:cs typeface="ヒラギノ角ゴ Pro W3" charset="0"/>
              </a:defRPr>
            </a:lvl1pPr>
            <a:lvl2pPr marL="742950" indent="-285750">
              <a:defRPr sz="2000">
                <a:solidFill>
                  <a:schemeClr val="tx1"/>
                </a:solidFill>
                <a:latin typeface="Times" charset="0"/>
                <a:ea typeface="ヒラギノ角ゴ Pro W3" charset="0"/>
                <a:cs typeface="ヒラギノ角ゴ Pro W3" charset="0"/>
              </a:defRPr>
            </a:lvl2pPr>
            <a:lvl3pPr marL="1143000" indent="-228600">
              <a:defRPr sz="2000">
                <a:solidFill>
                  <a:schemeClr val="tx1"/>
                </a:solidFill>
                <a:latin typeface="Times" charset="0"/>
                <a:ea typeface="ヒラギノ角ゴ Pro W3" charset="0"/>
                <a:cs typeface="ヒラギノ角ゴ Pro W3" charset="0"/>
              </a:defRPr>
            </a:lvl3pPr>
            <a:lvl4pPr marL="1600200" indent="-228600">
              <a:defRPr sz="2000">
                <a:solidFill>
                  <a:schemeClr val="tx1"/>
                </a:solidFill>
                <a:latin typeface="Times" charset="0"/>
                <a:ea typeface="ヒラギノ角ゴ Pro W3" charset="0"/>
                <a:cs typeface="ヒラギノ角ゴ Pro W3" charset="0"/>
              </a:defRPr>
            </a:lvl4pPr>
            <a:lvl5pPr marL="2057400" indent="-228600">
              <a:defRPr sz="2000">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fld id="{718017F8-D682-514B-B273-27C8C3F9CA83}" type="slidenum">
              <a:rPr lang="en-US" sz="1200">
                <a:latin typeface="Calibri" charset="0"/>
              </a:rPr>
              <a:pPr/>
              <a:t>32</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u="sng" dirty="0"/>
              <a:t>Approx Time:</a:t>
            </a:r>
            <a:endParaRPr lang="en-US" sz="1300" dirty="0"/>
          </a:p>
          <a:p>
            <a:r>
              <a:rPr lang="en-US" sz="1300" b="1" dirty="0"/>
              <a:t> </a:t>
            </a:r>
            <a:endParaRPr lang="en-US" sz="1300" dirty="0"/>
          </a:p>
          <a:p>
            <a:r>
              <a:rPr lang="en-US" sz="1300" b="1" u="sng" dirty="0"/>
              <a:t>Presenters’ Notes: </a:t>
            </a:r>
          </a:p>
          <a:p>
            <a:r>
              <a:rPr lang="en-US" sz="1300" b="1" dirty="0"/>
              <a:t> </a:t>
            </a:r>
            <a:endParaRPr lang="en-US" dirty="0"/>
          </a:p>
          <a:p>
            <a:r>
              <a:rPr lang="en-US" sz="1300" b="1" u="sng" dirty="0"/>
              <a:t>Materials:</a:t>
            </a:r>
          </a:p>
          <a:p>
            <a:r>
              <a:rPr lang="en-US" sz="1300" dirty="0"/>
              <a:t>   </a:t>
            </a:r>
          </a:p>
          <a:p>
            <a:r>
              <a:rPr lang="en-US" sz="1300" b="1" u="sng" dirty="0"/>
              <a:t>Presenters’ Resources:</a:t>
            </a:r>
            <a:r>
              <a:rPr lang="en-US" sz="1300" dirty="0"/>
              <a:t> </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35</a:t>
            </a:fld>
            <a:endParaRPr lang="en-US" dirty="0"/>
          </a:p>
        </p:txBody>
      </p:sp>
    </p:spTree>
    <p:extLst>
      <p:ext uri="{BB962C8B-B14F-4D97-AF65-F5344CB8AC3E}">
        <p14:creationId xmlns:p14="http://schemas.microsoft.com/office/powerpoint/2010/main" val="314422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b="1" u="sng" dirty="0"/>
              <a:t>Discuss</a:t>
            </a:r>
            <a:r>
              <a:rPr lang="en-US" b="1" u="sng" baseline="0" dirty="0"/>
              <a:t> the change in verbiage from “Templates” to “Views”</a:t>
            </a:r>
          </a:p>
          <a:p>
            <a:pPr marL="1085850" lvl="2" indent="-171450">
              <a:buFont typeface="Arial" panose="020B0604020202020204" pitchFamily="34" charset="0"/>
              <a:buChar char="•"/>
            </a:pPr>
            <a:r>
              <a:rPr lang="en-US" b="0" u="none" baseline="0" dirty="0"/>
              <a:t>“Views” will house all of the views for student lists (e.g. Active LY Students, LF View)</a:t>
            </a:r>
          </a:p>
          <a:p>
            <a:pPr marL="1085850" lvl="2" indent="-171450">
              <a:buFont typeface="Arial" panose="020B0604020202020204" pitchFamily="34" charset="0"/>
              <a:buChar char="•"/>
            </a:pPr>
            <a:r>
              <a:rPr lang="en-US" b="0" u="none" dirty="0"/>
              <a:t>“Shared with Me” replaces the District Templates (e.g.</a:t>
            </a:r>
            <a:r>
              <a:rPr lang="en-US" b="0" u="none" baseline="0" dirty="0"/>
              <a:t> Active LY Students)</a:t>
            </a:r>
          </a:p>
          <a:p>
            <a:pPr marL="1085850" lvl="2" indent="-171450">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a:t>
            </a:fld>
            <a:endParaRPr lang="en-US"/>
          </a:p>
        </p:txBody>
      </p:sp>
    </p:spTree>
    <p:extLst>
      <p:ext uri="{BB962C8B-B14F-4D97-AF65-F5344CB8AC3E}">
        <p14:creationId xmlns:p14="http://schemas.microsoft.com/office/powerpoint/2010/main" val="92907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Mention New Student List/Views (10 min) video will be available on SharePoint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a:t>
            </a:fld>
            <a:endParaRPr lang="en-US"/>
          </a:p>
        </p:txBody>
      </p:sp>
    </p:spTree>
    <p:extLst>
      <p:ext uri="{BB962C8B-B14F-4D97-AF65-F5344CB8AC3E}">
        <p14:creationId xmlns:p14="http://schemas.microsoft.com/office/powerpoint/2010/main" val="407094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a:spLocks noGrp="1" noRot="1" noChangeAspect="1"/>
          </p:cNvSpPr>
          <p:nvPr>
            <p:ph type="sldImg" idx="2"/>
          </p:nvPr>
        </p:nvSpPr>
        <p:spPr>
          <a:xfrm>
            <a:off x="1203325"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9" name="Shape 1249"/>
          <p:cNvSpPr txBox="1">
            <a:spLocks noGrp="1"/>
          </p:cNvSpPr>
          <p:nvPr>
            <p:ph type="body" idx="1"/>
          </p:nvPr>
        </p:nvSpPr>
        <p:spPr>
          <a:xfrm>
            <a:off x="698026" y="4343400"/>
            <a:ext cx="558418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After you or the participants have read the scenario intro the steps/features from this module. </a:t>
            </a:r>
          </a:p>
          <a:p>
            <a:pPr marL="0" marR="0" lvl="0" indent="0" algn="l" rtl="0">
              <a:spcBef>
                <a:spcPts val="0"/>
              </a:spcBef>
              <a:buClr>
                <a:schemeClr val="dk1"/>
              </a:buClr>
              <a:buSzPct val="25000"/>
              <a:buFont typeface="Calibri"/>
              <a:buNone/>
            </a:pPr>
            <a:r>
              <a:rPr lang="en-US" sz="1200" b="1" i="0" u="sng" strike="noStrike" cap="none">
                <a:solidFill>
                  <a:schemeClr val="dk1"/>
                </a:solidFill>
                <a:latin typeface="Calibri"/>
                <a:ea typeface="Calibri"/>
                <a:cs typeface="Calibri"/>
                <a:sym typeface="Calibri"/>
              </a:rPr>
              <a:t>At time of</a:t>
            </a:r>
            <a:r>
              <a:rPr lang="en-US" sz="1200" b="1" i="0" u="sng" strike="noStrike" cap="none" baseline="0">
                <a:solidFill>
                  <a:schemeClr val="dk1"/>
                </a:solidFill>
                <a:latin typeface="Calibri"/>
                <a:ea typeface="Calibri"/>
                <a:cs typeface="Calibri"/>
                <a:sym typeface="Calibri"/>
              </a:rPr>
              <a:t> Meeting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Student Meeting Report</a:t>
            </a:r>
          </a:p>
          <a:p>
            <a:pPr marL="0" marR="0" lvl="0" indent="0" algn="l" rtl="0">
              <a:spcBef>
                <a:spcPts val="0"/>
              </a:spcBef>
              <a:buClr>
                <a:schemeClr val="dk1"/>
              </a:buClr>
              <a:buSzPct val="25000"/>
              <a:buFont typeface="Arial"/>
              <a:buNone/>
            </a:pP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sng" strike="noStrike" cap="none" baseline="0">
                <a:solidFill>
                  <a:schemeClr val="dk1"/>
                </a:solidFill>
                <a:latin typeface="Calibri"/>
                <a:ea typeface="Calibri"/>
                <a:cs typeface="Calibri"/>
                <a:sym typeface="Calibri"/>
              </a:rPr>
              <a:t> After 48 Hours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Parent Notification Letter </a:t>
            </a:r>
          </a:p>
          <a:p>
            <a:pPr marL="171450" marR="0" lvl="0" indent="-171450" algn="l" rtl="0">
              <a:spcBef>
                <a:spcPts val="0"/>
              </a:spcBef>
              <a:buClr>
                <a:schemeClr val="dk1"/>
              </a:buClr>
              <a:buSzPct val="25000"/>
              <a:buFont typeface="Arial"/>
              <a:buChar char="•"/>
            </a:pPr>
            <a:r>
              <a:rPr lang="en-US" sz="1200" b="0" i="0" u="none" strike="noStrike" cap="none" baseline="0">
                <a:solidFill>
                  <a:schemeClr val="dk1"/>
                </a:solidFill>
                <a:latin typeface="Calibri"/>
                <a:ea typeface="Calibri"/>
                <a:cs typeface="Calibri"/>
                <a:sym typeface="Calibri"/>
              </a:rPr>
              <a:t>Student ELL Plan </a:t>
            </a:r>
            <a:endParaRPr lang="en-US" sz="1200" b="0" i="0" u="none" strike="noStrike" cap="none">
              <a:solidFill>
                <a:schemeClr val="dk1"/>
              </a:solidFill>
              <a:latin typeface="Calibri"/>
              <a:ea typeface="Calibri"/>
              <a:cs typeface="Calibri"/>
              <a:sym typeface="Calibri"/>
            </a:endParaRPr>
          </a:p>
        </p:txBody>
      </p:sp>
      <p:sp>
        <p:nvSpPr>
          <p:cNvPr id="1250" name="Shape 1250"/>
          <p:cNvSpPr txBox="1">
            <a:spLocks noGrp="1"/>
          </p:cNvSpPr>
          <p:nvPr>
            <p:ph type="sldNum" idx="12"/>
          </p:nvPr>
        </p:nvSpPr>
        <p:spPr>
          <a:xfrm>
            <a:off x="3953853" y="8685213"/>
            <a:ext cx="302476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ヒラギノ角ゴ Pro W3" charset="0"/>
                <a:cs typeface="ヒラギノ角ゴ Pro W3" charset="0"/>
              </a:defRPr>
            </a:lvl1pPr>
            <a:lvl2pPr marL="737452" indent="-283635">
              <a:defRPr sz="2000">
                <a:solidFill>
                  <a:schemeClr val="tx1"/>
                </a:solidFill>
                <a:latin typeface="Times" charset="0"/>
                <a:ea typeface="ヒラギノ角ゴ Pro W3" charset="0"/>
                <a:cs typeface="ヒラギノ角ゴ Pro W3" charset="0"/>
              </a:defRPr>
            </a:lvl2pPr>
            <a:lvl3pPr marL="1134542" indent="-226908">
              <a:defRPr sz="2000">
                <a:solidFill>
                  <a:schemeClr val="tx1"/>
                </a:solidFill>
                <a:latin typeface="Times" charset="0"/>
                <a:ea typeface="ヒラギノ角ゴ Pro W3" charset="0"/>
                <a:cs typeface="ヒラギノ角ゴ Pro W3" charset="0"/>
              </a:defRPr>
            </a:lvl3pPr>
            <a:lvl4pPr marL="1588359" indent="-226908">
              <a:defRPr sz="2000">
                <a:solidFill>
                  <a:schemeClr val="tx1"/>
                </a:solidFill>
                <a:latin typeface="Times" charset="0"/>
                <a:ea typeface="ヒラギノ角ゴ Pro W3" charset="0"/>
                <a:cs typeface="ヒラギノ角ゴ Pro W3" charset="0"/>
              </a:defRPr>
            </a:lvl4pPr>
            <a:lvl5pPr marL="2042175" indent="-226908">
              <a:defRPr sz="2000">
                <a:solidFill>
                  <a:schemeClr val="tx1"/>
                </a:solidFill>
                <a:latin typeface="Times" charset="0"/>
                <a:ea typeface="ヒラギノ角ゴ Pro W3" charset="0"/>
                <a:cs typeface="ヒラギノ角ゴ Pro W3" charset="0"/>
              </a:defRPr>
            </a:lvl5pPr>
            <a:lvl6pPr marL="2495992" indent="-226908"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49809" indent="-226908"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03625" indent="-226908"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57442" indent="-226908"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fld id="{A288056B-7AD2-A340-8190-A5370F453D0A}" type="slidenum">
              <a:rPr lang="en-US" sz="1200">
                <a:ea typeface="ＭＳ Ｐゴシック" charset="0"/>
                <a:cs typeface="ＭＳ Ｐゴシック" charset="0"/>
              </a:rPr>
              <a:pPr/>
              <a:t>7</a:t>
            </a:fld>
            <a:endParaRPr lang="en-US" sz="1200">
              <a:ea typeface="ＭＳ Ｐゴシック" charset="0"/>
              <a:cs typeface="ＭＳ Ｐゴシック" charset="0"/>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omic Sans MS" charset="0"/>
                <a:ea typeface="ＭＳ Ｐゴシック" charset="0"/>
                <a:cs typeface="ＭＳ Ｐゴシック" charset="0"/>
              </a:rPr>
              <a:t>The</a:t>
            </a:r>
            <a:r>
              <a:rPr lang="en-US" baseline="0" dirty="0">
                <a:latin typeface="Comic Sans MS" charset="0"/>
                <a:ea typeface="ＭＳ Ｐゴシック" charset="0"/>
                <a:cs typeface="ＭＳ Ｐゴシック" charset="0"/>
              </a:rPr>
              <a:t> purpose of an ELL Committee is to resolve any issues that impact the instruction of an ELL student.  The committee is able to make decisions of program placement and extension of services.  The meetings must be document on ELLevation by the ESOL Contact or designee at the time of the meeting.  An ELL Committee consists of at leas 4 school personnel, which can include and administrator, teacher, school counselor, social work, psychologist, or any other educator involved in the instruction of an ELL.  Parents must be invited to attend the meeting.  Invitation Letters are available in English, Haitian-Creole, Spanish, and </a:t>
            </a:r>
            <a:r>
              <a:rPr lang="en-US" baseline="0" dirty="0" err="1">
                <a:latin typeface="Comic Sans MS" charset="0"/>
                <a:ea typeface="ＭＳ Ｐゴシック" charset="0"/>
                <a:cs typeface="ＭＳ Ｐゴシック" charset="0"/>
              </a:rPr>
              <a:t>Portguese</a:t>
            </a:r>
            <a:r>
              <a:rPr lang="en-US" baseline="0" dirty="0">
                <a:latin typeface="Comic Sans MS" charset="0"/>
                <a:ea typeface="ＭＳ Ｐゴシック" charset="0"/>
                <a:cs typeface="ＭＳ Ｐゴシック" charset="0"/>
              </a:rPr>
              <a:t> on the Bilingual/ESOL website.</a:t>
            </a:r>
            <a:endParaRPr lang="en-US"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14907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b="1" dirty="0">
                <a:latin typeface="Century Gothic" charset="0"/>
                <a:ea typeface="ヒラギノ角ゴ Pro W3" charset="0"/>
                <a:cs typeface="ヒラギノ角ゴ Pro W3" charset="0"/>
              </a:rPr>
              <a:t>Save ELL Plans….</a:t>
            </a:r>
          </a:p>
          <a:p>
            <a:endParaRPr lang="en-US" b="1" dirty="0">
              <a:latin typeface="Century Gothic" charset="0"/>
              <a:ea typeface="ヒラギノ角ゴ Pro W3" charset="0"/>
              <a:cs typeface="ヒラギノ角ゴ Pro W3" charset="0"/>
            </a:endParaRPr>
          </a:p>
          <a:p>
            <a:r>
              <a:rPr lang="en-US" b="1" dirty="0">
                <a:latin typeface="Century Gothic" charset="0"/>
                <a:ea typeface="ヒラギノ角ゴ Pro W3" charset="0"/>
                <a:cs typeface="ヒラギノ角ゴ Pro W3" charset="0"/>
              </a:rPr>
              <a:t>For Students Entering Years 2 and 3: Annual Review</a:t>
            </a:r>
            <a:br>
              <a:rPr lang="en-US" dirty="0">
                <a:latin typeface="Century Gothic" charset="0"/>
                <a:ea typeface="ヒラギノ角ゴ Pro W3" charset="0"/>
                <a:cs typeface="ヒラギノ角ゴ Pro W3" charset="0"/>
              </a:rPr>
            </a:br>
            <a:endParaRPr lang="en-US" dirty="0">
              <a:latin typeface="Century Gothic" charset="0"/>
              <a:ea typeface="ヒラギノ角ゴ Pro W3" charset="0"/>
              <a:cs typeface="ヒラギノ角ゴ Pro W3" charset="0"/>
            </a:endParaRPr>
          </a:p>
          <a:p>
            <a:pPr marL="171450" indent="-171450">
              <a:buFont typeface="Arial" panose="020B0604020202020204" pitchFamily="34" charset="0"/>
              <a:buChar char="•"/>
            </a:pPr>
            <a:r>
              <a:rPr lang="en-US" dirty="0">
                <a:latin typeface="Century Gothic" charset="0"/>
                <a:ea typeface="ヒラギノ角ゴ Pro W3" charset="0"/>
                <a:cs typeface="ヒラギノ角ゴ Pro W3" charset="0"/>
              </a:rPr>
              <a:t>The ESOL Contact must make recommendations for continued placement in the ESOL Program within 30 days prior to the anniversary date (e.g., Date of Entry in a United States School, if DEUSS is not available use the Date of Entry in the ESOL program) for every ELL receiving services in the program.</a:t>
            </a:r>
          </a:p>
          <a:p>
            <a:pPr marL="171450" indent="-171450">
              <a:buFont typeface="Arial" panose="020B0604020202020204" pitchFamily="34" charset="0"/>
              <a:buChar char="•"/>
            </a:pPr>
            <a:r>
              <a:rPr lang="en-US" dirty="0">
                <a:latin typeface="Century Gothic" charset="0"/>
                <a:ea typeface="ヒラギノ角ゴ Pro W3" charset="0"/>
                <a:cs typeface="ヒラギノ角ゴ Pro W3" charset="0"/>
              </a:rPr>
              <a:t>For a recommendation for years 2 and 3, the Annual Review must be documented on ELLevation and an ELL Plan is printed for the ELL Folder.</a:t>
            </a:r>
          </a:p>
          <a:p>
            <a:pPr marL="171450" indent="-171450">
              <a:buFont typeface="Arial" panose="020B0604020202020204" pitchFamily="34" charset="0"/>
              <a:buChar char="•"/>
            </a:pPr>
            <a:r>
              <a:rPr lang="en-US" dirty="0">
                <a:latin typeface="Century Gothic" charset="0"/>
                <a:ea typeface="ヒラギノ角ゴ Pro W3" charset="0"/>
                <a:cs typeface="ヒラギノ角ゴ Pro W3" charset="0"/>
              </a:rPr>
              <a:t> The Information Management Technician/Specialist (IMT/IMS) must also update the plan date on the A23 Panel.</a:t>
            </a:r>
          </a:p>
          <a:p>
            <a:pPr marL="171450" indent="-171450">
              <a:buFont typeface="Arial" panose="020B0604020202020204" pitchFamily="34" charset="0"/>
              <a:buChar char="•"/>
            </a:pPr>
            <a:r>
              <a:rPr lang="en-US" dirty="0">
                <a:latin typeface="Century Gothic" charset="0"/>
                <a:ea typeface="ヒラギノ角ゴ Pro W3" charset="0"/>
                <a:cs typeface="ヒラギノ角ゴ Pro W3" charset="0"/>
              </a:rPr>
              <a:t>An ELL Committee meeting is not required for this recommendation</a:t>
            </a:r>
            <a:br>
              <a:rPr lang="en-US" dirty="0">
                <a:latin typeface="Century Gothic" charset="0"/>
                <a:ea typeface="ヒラギノ角ゴ Pro W3" charset="0"/>
                <a:cs typeface="ヒラギノ角ゴ Pro W3" charset="0"/>
              </a:rPr>
            </a:br>
            <a:endParaRPr lang="en-US" dirty="0">
              <a:latin typeface="Century Gothic" charset="0"/>
              <a:ea typeface="ヒラギノ角ゴ Pro W3" charset="0"/>
              <a:cs typeface="ヒラギノ角ゴ Pro W3" charset="0"/>
            </a:endParaRPr>
          </a:p>
          <a:p>
            <a:br>
              <a:rPr lang="en-US" dirty="0">
                <a:latin typeface="Century Gothic" charset="0"/>
                <a:ea typeface="ヒラギノ角ゴ Pro W3" charset="0"/>
                <a:cs typeface="ヒラギノ角ゴ Pro W3" charset="0"/>
              </a:rPr>
            </a:br>
            <a:endParaRPr lang="en-US" dirty="0">
              <a:latin typeface="Century Gothic" charset="0"/>
              <a:ea typeface="ヒラギノ角ゴ Pro W3" charset="0"/>
              <a:cs typeface="ヒラギノ角ゴ Pro W3" charset="0"/>
            </a:endParaRPr>
          </a:p>
          <a:p>
            <a:r>
              <a:rPr lang="en-US" b="1" dirty="0">
                <a:latin typeface="Century Gothic" charset="0"/>
                <a:ea typeface="ヒラギノ角ゴ Pro W3" charset="0"/>
                <a:cs typeface="ヒラギノ角ゴ Pro W3" charset="0"/>
              </a:rPr>
              <a:t>Reclassification</a:t>
            </a:r>
          </a:p>
          <a:p>
            <a:r>
              <a:rPr lang="en-US" dirty="0">
                <a:latin typeface="Century Gothic" charset="0"/>
                <a:ea typeface="ヒラギノ角ゴ Pro W3" charset="0"/>
                <a:cs typeface="ヒラギノ角ゴ Pro W3" charset="0"/>
              </a:rPr>
              <a:t>An English Language Learner (ELL) Committee must be convened to reclassify a former ELL (LF) as an LY. Districts must not change any of the original information because the only way for a student to be reclassified or re-exited is through an ELL Committee. The district would report the </a:t>
            </a:r>
            <a:r>
              <a:rPr lang="en-US" i="1" dirty="0">
                <a:latin typeface="Century Gothic" charset="0"/>
                <a:ea typeface="ヒラギノ角ゴ Pro W3" charset="0"/>
                <a:cs typeface="ヒラギノ角ゴ Pro W3" charset="0"/>
              </a:rPr>
              <a:t>ELL: Reclassification Date</a:t>
            </a:r>
            <a:r>
              <a:rPr lang="en-US" dirty="0">
                <a:latin typeface="Century Gothic" charset="0"/>
                <a:ea typeface="ヒラギノ角ゴ Pro W3" charset="0"/>
                <a:cs typeface="ヒラギノ角ゴ Pro W3" charset="0"/>
              </a:rPr>
              <a:t>. When a reclassified ELL exits the ESOL program again, the district would report the </a:t>
            </a:r>
            <a:r>
              <a:rPr lang="en-US" i="1" dirty="0">
                <a:latin typeface="Century Gothic" charset="0"/>
                <a:ea typeface="ヒラギノ角ゴ Pro W3" charset="0"/>
                <a:cs typeface="ヒラギノ角ゴ Pro W3" charset="0"/>
              </a:rPr>
              <a:t>ELL: Reclassification Exit Date.</a:t>
            </a:r>
          </a:p>
          <a:p>
            <a:br>
              <a:rPr lang="en-US" dirty="0">
                <a:latin typeface="Century Gothic" charset="0"/>
                <a:ea typeface="ヒラギノ角ゴ Pro W3" charset="0"/>
                <a:cs typeface="ヒラギノ角ゴ Pro W3" charset="0"/>
              </a:rPr>
            </a:br>
            <a:endParaRPr lang="en-US" dirty="0">
              <a:latin typeface="Century Gothic" charset="0"/>
              <a:ea typeface="ヒラギノ角ゴ Pro W3" charset="0"/>
              <a:cs typeface="ヒラギノ角ゴ Pro W3" charset="0"/>
            </a:endParaRPr>
          </a:p>
          <a:p>
            <a:r>
              <a:rPr lang="en-US" b="1" i="1" u="sng" dirty="0">
                <a:ea typeface="ヒラギノ角ゴ Pro W3" charset="0"/>
                <a:cs typeface="ヒラギノ角ゴ Pro W3" charset="0"/>
              </a:rPr>
              <a:t>REEVALS: </a:t>
            </a:r>
            <a:br>
              <a:rPr lang="en-US" i="1" dirty="0">
                <a:ea typeface="ヒラギノ角ゴ Pro W3" charset="0"/>
                <a:cs typeface="ヒラギノ角ゴ Pro W3" charset="0"/>
              </a:rPr>
            </a:br>
            <a:endParaRPr lang="en-US" i="1" dirty="0">
              <a:ea typeface="ヒラギノ角ゴ Pro W3" charset="0"/>
              <a:cs typeface="ヒラギノ角ゴ Pro W3" charset="0"/>
            </a:endParaRPr>
          </a:p>
          <a:p>
            <a:pPr marL="171450" indent="-171450">
              <a:buFont typeface="Arial" panose="020B0604020202020204" pitchFamily="34" charset="0"/>
              <a:buChar char="•"/>
            </a:pPr>
            <a:r>
              <a:rPr lang="en-US" i="1" dirty="0">
                <a:latin typeface="Century Gothic" charset="0"/>
                <a:ea typeface="ヒラギノ角ゴ Pro W3" charset="0"/>
                <a:cs typeface="ヒラギノ角ゴ Pro W3" charset="0"/>
              </a:rPr>
              <a:t>An ELL Committee must make recommendations for extension of services on the ESOL Program within 30 days prior to the anniversary date (e.g., Date of Entry in a United States School, if DEUSS is not available use the Date of Entry in the ESOL program) for every ELL who has completed a 3-year base period.</a:t>
            </a:r>
            <a:br>
              <a:rPr lang="en-US" i="1" dirty="0">
                <a:latin typeface="Century Gothic" charset="0"/>
                <a:ea typeface="ヒラギノ角ゴ Pro W3" charset="0"/>
                <a:cs typeface="ヒラギノ角ゴ Pro W3" charset="0"/>
              </a:rPr>
            </a:br>
            <a:r>
              <a:rPr lang="en-US" i="1" dirty="0">
                <a:latin typeface="Century Gothic" charset="0"/>
                <a:ea typeface="ヒラギノ角ゴ Pro W3" charset="0"/>
                <a:cs typeface="ヒラギノ角ゴ Pro W3" charset="0"/>
              </a:rPr>
              <a:t>Any student being considered for extension of services shall be assessed with IPT (L, S, R, and W) no earlier than 30 days prior to the student’s anniversary date. However, if the anniversary date is before October 1st, the student’s CELLA (2015) and FSA scores can be used in lieu of IPT.</a:t>
            </a:r>
            <a:br>
              <a:rPr lang="en-US" i="1" dirty="0">
                <a:latin typeface="Century Gothic" charset="0"/>
                <a:ea typeface="ヒラギノ角ゴ Pro W3" charset="0"/>
                <a:cs typeface="ヒラギノ角ゴ Pro W3" charset="0"/>
              </a:rPr>
            </a:br>
            <a:r>
              <a:rPr lang="en-US" i="1" dirty="0">
                <a:latin typeface="Century Gothic" charset="0"/>
                <a:ea typeface="ヒラギノ角ゴ Pro W3" charset="0"/>
                <a:cs typeface="ヒラギノ角ゴ Pro W3" charset="0"/>
              </a:rPr>
              <a:t> The ELL Committee must convene to review the student’s plan and make a final recommendation.</a:t>
            </a:r>
            <a:br>
              <a:rPr lang="en-US" i="1" dirty="0">
                <a:latin typeface="Century Gothic" charset="0"/>
                <a:ea typeface="ヒラギノ角ゴ Pro W3" charset="0"/>
                <a:cs typeface="ヒラギノ角ゴ Pro W3" charset="0"/>
              </a:rPr>
            </a:br>
            <a:r>
              <a:rPr lang="en-US" i="1" dirty="0">
                <a:latin typeface="Century Gothic" charset="0"/>
                <a:ea typeface="ヒラギノ角ゴ Pro W3" charset="0"/>
                <a:cs typeface="ヒラギノ角ゴ Pro W3" charset="0"/>
              </a:rPr>
              <a:t> Once the committee has finalized recommendations and signatures have been obtained, place a the original in the ELL Folder.</a:t>
            </a:r>
            <a:br>
              <a:rPr lang="en-US" i="1" dirty="0">
                <a:latin typeface="Century Gothic" charset="0"/>
                <a:ea typeface="ヒラギノ角ゴ Pro W3" charset="0"/>
                <a:cs typeface="ヒラギノ角ゴ Pro W3" charset="0"/>
              </a:rPr>
            </a:br>
            <a:endParaRPr lang="en-US" i="1" dirty="0">
              <a:latin typeface="Century Gothic" charset="0"/>
              <a:ea typeface="ヒラギノ角ゴ Pro W3" charset="0"/>
              <a:cs typeface="ヒラギノ角ゴ Pro W3" charset="0"/>
            </a:endParaRPr>
          </a:p>
          <a:p>
            <a:pPr marL="171450" indent="-171450">
              <a:buFont typeface="Arial" panose="020B0604020202020204" pitchFamily="34" charset="0"/>
              <a:buChar char="•"/>
            </a:pPr>
            <a:endParaRPr lang="en-US" i="1" dirty="0">
              <a:ea typeface="ヒラギノ角ゴ Pro W3" charset="0"/>
              <a:cs typeface="ヒラギノ角ゴ Pro W3" charset="0"/>
            </a:endParaRPr>
          </a:p>
          <a:p>
            <a:r>
              <a:rPr lang="en-US" b="1" dirty="0">
                <a:latin typeface="Century Gothic" charset="0"/>
                <a:ea typeface="ヒラギノ角ゴ Pro W3" charset="0"/>
                <a:cs typeface="ヒラギノ角ゴ Pro W3" charset="0"/>
              </a:rPr>
              <a:t>Extension of Instruction</a:t>
            </a:r>
          </a:p>
          <a:p>
            <a:r>
              <a:rPr lang="en-US" i="1" dirty="0">
                <a:latin typeface="Century Gothic" charset="0"/>
                <a:ea typeface="ヒラギノ角ゴ Pro W3" charset="0"/>
                <a:cs typeface="ヒラギノ角ゴ Pro W3" charset="0"/>
              </a:rPr>
              <a:t>Extension of Instruction </a:t>
            </a:r>
            <a:r>
              <a:rPr lang="en-US" dirty="0">
                <a:latin typeface="Century Gothic" charset="0"/>
                <a:ea typeface="ヒラギノ角ゴ Pro W3" charset="0"/>
                <a:cs typeface="ヒラギノ角ゴ Pro W3" charset="0"/>
              </a:rPr>
              <a:t>also requires an ELL Committee to extend services beyond the base three years of in- </a:t>
            </a:r>
            <a:r>
              <a:rPr lang="en-US" dirty="0" err="1">
                <a:latin typeface="Century Gothic" charset="0"/>
                <a:ea typeface="ヒラギノ角ゴ Pro W3" charset="0"/>
                <a:cs typeface="ヒラギノ角ゴ Pro W3" charset="0"/>
              </a:rPr>
              <a:t>struction</a:t>
            </a:r>
            <a:r>
              <a:rPr lang="en-US" dirty="0">
                <a:latin typeface="Century Gothic" charset="0"/>
                <a:ea typeface="ヒラギノ角ゴ Pro W3" charset="0"/>
                <a:cs typeface="ヒラギノ角ゴ Pro W3" charset="0"/>
              </a:rPr>
              <a:t> (based on three years from the </a:t>
            </a:r>
            <a:r>
              <a:rPr lang="en-US" i="1" dirty="0">
                <a:latin typeface="Century Gothic" charset="0"/>
                <a:ea typeface="ヒラギノ角ゴ Pro W3" charset="0"/>
                <a:cs typeface="ヒラギノ角ゴ Pro W3" charset="0"/>
              </a:rPr>
              <a:t>Date Entered a US School [DEUSS]</a:t>
            </a:r>
            <a:r>
              <a:rPr lang="en-US" dirty="0">
                <a:latin typeface="Century Gothic" charset="0"/>
                <a:ea typeface="ヒラギノ角ゴ Pro W3" charset="0"/>
                <a:cs typeface="ヒラギノ角ゴ Pro W3" charset="0"/>
              </a:rPr>
              <a:t>) and must convene annually for the 4th, 5th, and 6th year. Again, do not change any of the original information because the only way to extend services is through an ELL Committee. After the 6th year, the district is required to continue providing services; however, the Florida Education Finance Program (FEFP) code of 130 must be changed to Basic. After the base period of three years, the District would report </a:t>
            </a:r>
            <a:r>
              <a:rPr lang="en-US" i="1" dirty="0">
                <a:latin typeface="Century Gothic" charset="0"/>
                <a:ea typeface="ヒラギノ角ゴ Pro W3" charset="0"/>
                <a:cs typeface="ヒラギノ角ゴ Pro W3" charset="0"/>
              </a:rPr>
              <a:t>ELL: Reevaluation Date</a:t>
            </a:r>
            <a:r>
              <a:rPr lang="en-US" dirty="0">
                <a:latin typeface="Century Gothic" charset="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latin typeface="Century Gothic" charset="0"/>
                <a:ea typeface="ヒラギノ角ゴ Pro W3" charset="0"/>
                <a:cs typeface="ヒラギノ角ゴ Pro W3" charset="0"/>
              </a:rPr>
              <a:t>The </a:t>
            </a:r>
            <a:r>
              <a:rPr lang="en-US" i="1" dirty="0">
                <a:latin typeface="Century Gothic" charset="0"/>
                <a:ea typeface="ヒラギノ角ゴ Pro W3" charset="0"/>
                <a:cs typeface="ヒラギノ角ゴ Pro W3" charset="0"/>
              </a:rPr>
              <a:t>ELL: Post Reclassification Dates </a:t>
            </a:r>
            <a:r>
              <a:rPr lang="en-US" dirty="0">
                <a:latin typeface="Century Gothic" charset="0"/>
                <a:ea typeface="ヒラギノ角ゴ Pro W3" charset="0"/>
                <a:cs typeface="ヒラギノ角ゴ Pro W3" charset="0"/>
              </a:rPr>
              <a:t>would be reported to document the required two-year monitoring period once an LY is determined to be an LF.</a:t>
            </a:r>
          </a:p>
          <a:p>
            <a:pPr eaLnBrk="1" hangingPunct="1">
              <a:spcBef>
                <a:spcPct val="0"/>
              </a:spcBef>
            </a:pPr>
            <a:br>
              <a:rPr lang="en-US" dirty="0">
                <a:ea typeface="ヒラギノ角ゴ Pro W3" charset="0"/>
                <a:cs typeface="ヒラギノ角ゴ Pro W3" charset="0"/>
              </a:rPr>
            </a:br>
            <a:endParaRPr lang="en-US" dirty="0">
              <a:ea typeface="ヒラギノ角ゴ Pro W3" charset="0"/>
              <a:cs typeface="ヒラギノ角ゴ Pro W3" charset="0"/>
            </a:endParaRPr>
          </a:p>
          <a:p>
            <a:pPr eaLnBrk="1" hangingPunct="1">
              <a:spcBef>
                <a:spcPct val="0"/>
              </a:spcBef>
            </a:pPr>
            <a:br>
              <a:rPr lang="en-US" dirty="0">
                <a:ea typeface="ヒラギノ角ゴ Pro W3" charset="0"/>
                <a:cs typeface="ヒラギノ角ゴ Pro W3" charset="0"/>
              </a:rPr>
            </a:br>
            <a:endParaRPr lang="en-US" dirty="0">
              <a:ea typeface="ヒラギノ角ゴ Pro W3" charset="0"/>
              <a:cs typeface="ヒラギノ角ゴ Pro W3" charset="0"/>
            </a:endParaRPr>
          </a:p>
          <a:p>
            <a:pPr eaLnBrk="1" hangingPunct="1">
              <a:spcBef>
                <a:spcPct val="0"/>
              </a:spcBef>
            </a:pPr>
            <a:r>
              <a:rPr lang="en-US" dirty="0">
                <a:latin typeface="Century Gothic" charset="0"/>
                <a:ea typeface="ヒラギノ角ゴ Pro W3" charset="0"/>
                <a:cs typeface="ヒラギノ角ゴ Pro W3" charset="0"/>
              </a:rPr>
              <a:t>Let’s </a:t>
            </a:r>
            <a:r>
              <a:rPr lang="en-US" altLang="ja-JP" dirty="0">
                <a:latin typeface="Century Gothic" charset="0"/>
                <a:ea typeface="ヒラギノ角ゴ Pro W3" charset="0"/>
                <a:cs typeface="ヒラギノ角ゴ Pro W3" charset="0"/>
              </a:rPr>
              <a:t>identify how to calculate Years in ESOL….Reminder Year Calculations … calculate school years not calendar years… </a:t>
            </a:r>
          </a:p>
          <a:p>
            <a:pPr eaLnBrk="1" hangingPunct="1">
              <a:spcBef>
                <a:spcPct val="0"/>
              </a:spcBef>
            </a:pPr>
            <a:br>
              <a:rPr lang="en-US" dirty="0">
                <a:ea typeface="ヒラギノ角ゴ Pro W3" charset="0"/>
                <a:cs typeface="ヒラギノ角ゴ Pro W3" charset="0"/>
              </a:rPr>
            </a:br>
            <a:endParaRPr lang="en-US" dirty="0">
              <a:ea typeface="ヒラギノ角ゴ Pro W3" charset="0"/>
              <a:cs typeface="ヒラギノ角ゴ Pro W3" charset="0"/>
            </a:endParaRPr>
          </a:p>
          <a:p>
            <a:pPr eaLnBrk="1" hangingPunct="1">
              <a:spcBef>
                <a:spcPct val="0"/>
              </a:spcBef>
            </a:pPr>
            <a:r>
              <a:rPr lang="en-US" dirty="0">
                <a:latin typeface="Century Gothic" charset="0"/>
                <a:ea typeface="ヒラギノ角ゴ Pro W3" charset="0"/>
                <a:cs typeface="ヒラギノ角ゴ Pro W3" charset="0"/>
              </a:rPr>
              <a:t>Ex. Juan’s </a:t>
            </a:r>
            <a:r>
              <a:rPr lang="en-US" altLang="ja-JP" dirty="0">
                <a:latin typeface="Century Gothic" charset="0"/>
                <a:ea typeface="ヒラギノ角ゴ Pro W3" charset="0"/>
                <a:cs typeface="ヒラギノ角ゴ Pro W3" charset="0"/>
              </a:rPr>
              <a:t>DEUSS date is 2/24/14. He is in year 3 of the ESOL Program </a:t>
            </a:r>
          </a:p>
          <a:p>
            <a:pPr eaLnBrk="1" hangingPunct="1">
              <a:spcBef>
                <a:spcPct val="0"/>
              </a:spcBef>
            </a:pPr>
            <a:r>
              <a:rPr lang="en-US" dirty="0">
                <a:latin typeface="Century Gothic" charset="0"/>
                <a:ea typeface="ヒラギノ角ゴ Pro W3" charset="0"/>
                <a:cs typeface="ヒラギノ角ゴ Pro W3" charset="0"/>
              </a:rPr>
              <a:t>Year 1: 13/14</a:t>
            </a:r>
          </a:p>
          <a:p>
            <a:pPr eaLnBrk="1" hangingPunct="1">
              <a:spcBef>
                <a:spcPct val="0"/>
              </a:spcBef>
            </a:pPr>
            <a:r>
              <a:rPr lang="en-US" dirty="0">
                <a:latin typeface="Century Gothic" charset="0"/>
                <a:ea typeface="ヒラギノ角ゴ Pro W3" charset="0"/>
                <a:cs typeface="ヒラギノ角ゴ Pro W3" charset="0"/>
              </a:rPr>
              <a:t>Year 2: 14/15</a:t>
            </a:r>
          </a:p>
          <a:p>
            <a:pPr eaLnBrk="1" hangingPunct="1">
              <a:spcBef>
                <a:spcPct val="0"/>
              </a:spcBef>
            </a:pPr>
            <a:r>
              <a:rPr lang="en-US" dirty="0">
                <a:latin typeface="Century Gothic" charset="0"/>
                <a:ea typeface="ヒラギノ角ゴ Pro W3" charset="0"/>
                <a:cs typeface="ヒラギノ角ゴ Pro W3" charset="0"/>
              </a:rPr>
              <a:t>Year 3: 15/16 </a:t>
            </a:r>
            <a:endParaRPr lang="en-US" dirty="0">
              <a:ea typeface="ヒラギノ角ゴ Pro W3" charset="0"/>
              <a:cs typeface="ヒラギノ角ゴ Pro W3"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2A9B26E-66F3-C141-8D5E-ECB4C482092C}" type="slidenum">
              <a:rPr lang="en-US" sz="1200">
                <a:latin typeface="Century Gothic" charset="0"/>
              </a:rPr>
              <a:pPr/>
              <a:t>8</a:t>
            </a:fld>
            <a:endParaRPr lang="en-US" sz="1200">
              <a:latin typeface="Century Gothic" charset="0"/>
            </a:endParaRPr>
          </a:p>
        </p:txBody>
      </p:sp>
    </p:spTree>
    <p:extLst>
      <p:ext uri="{BB962C8B-B14F-4D97-AF65-F5344CB8AC3E}">
        <p14:creationId xmlns:p14="http://schemas.microsoft.com/office/powerpoint/2010/main" val="221766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rgbClr val="C00000"/>
                </a:solidFill>
                <a:latin typeface="Century Gothic"/>
                <a:ea typeface="+mn-ea"/>
                <a:cs typeface="+mn-cs"/>
              </a:rPr>
              <a:t>Although FTE Projections are NOT our area of expertise, consider the following:</a:t>
            </a:r>
          </a:p>
          <a:p>
            <a:endParaRPr lang="en-US" sz="1200" b="1" kern="1200" dirty="0">
              <a:solidFill>
                <a:srgbClr val="C00000"/>
              </a:solidFill>
              <a:latin typeface="Century Gothic"/>
              <a:ea typeface="+mn-ea"/>
              <a:cs typeface="+mn-cs"/>
            </a:endParaRPr>
          </a:p>
          <a:p>
            <a:pPr marL="457200" indent="-457200">
              <a:buFont typeface="Arial" panose="020B0604020202020204" pitchFamily="34" charset="0"/>
              <a:buChar char="•"/>
            </a:pPr>
            <a:r>
              <a:rPr lang="en-US" sz="1200" kern="1200" dirty="0">
                <a:solidFill>
                  <a:schemeClr val="tx1"/>
                </a:solidFill>
                <a:latin typeface="Century Gothic"/>
                <a:ea typeface="+mn-ea"/>
                <a:cs typeface="+mn-cs"/>
              </a:rPr>
              <a:t>Number of students </a:t>
            </a:r>
            <a:r>
              <a:rPr lang="en-US" sz="1200" kern="1200" dirty="0">
                <a:solidFill>
                  <a:srgbClr val="C00000"/>
                </a:solidFill>
                <a:latin typeface="Century Gothic"/>
                <a:ea typeface="+mn-ea"/>
                <a:cs typeface="+mn-cs"/>
              </a:rPr>
              <a:t>exited</a:t>
            </a:r>
            <a:r>
              <a:rPr lang="en-US" sz="1200" kern="1200" dirty="0">
                <a:solidFill>
                  <a:schemeClr val="tx1"/>
                </a:solidFill>
                <a:latin typeface="Century Gothic"/>
                <a:ea typeface="+mn-ea"/>
                <a:cs typeface="+mn-cs"/>
              </a:rPr>
              <a:t> for the 2018-2019 school year- </a:t>
            </a:r>
            <a:r>
              <a:rPr lang="en-US" sz="1200" kern="1200" dirty="0">
                <a:solidFill>
                  <a:srgbClr val="C00000"/>
                </a:solidFill>
                <a:latin typeface="Century Gothic"/>
                <a:ea typeface="+mn-ea"/>
                <a:cs typeface="+mn-cs"/>
              </a:rPr>
              <a:t>automated sweep</a:t>
            </a:r>
          </a:p>
          <a:p>
            <a:pPr marL="457200" indent="-457200">
              <a:buFont typeface="Arial" panose="020B0604020202020204" pitchFamily="34" charset="0"/>
              <a:buChar char="•"/>
            </a:pPr>
            <a:r>
              <a:rPr lang="en-US" sz="1200" dirty="0"/>
              <a:t>Pattern on </a:t>
            </a:r>
            <a:r>
              <a:rPr lang="en-US" sz="1200" dirty="0">
                <a:solidFill>
                  <a:srgbClr val="C00000"/>
                </a:solidFill>
              </a:rPr>
              <a:t>NEW ELL enrollment </a:t>
            </a:r>
            <a:r>
              <a:rPr lang="en-US" sz="1200" dirty="0"/>
              <a:t>at your location</a:t>
            </a:r>
          </a:p>
          <a:p>
            <a:pPr marL="457200" indent="-457200">
              <a:buFont typeface="Arial" panose="020B0604020202020204" pitchFamily="34" charset="0"/>
              <a:buChar char="•"/>
            </a:pPr>
            <a:r>
              <a:rPr lang="en-US" sz="1200" kern="1200" dirty="0">
                <a:solidFill>
                  <a:schemeClr val="tx1"/>
                </a:solidFill>
                <a:latin typeface="Century Gothic"/>
                <a:ea typeface="+mn-ea"/>
                <a:cs typeface="+mn-cs"/>
              </a:rPr>
              <a:t> </a:t>
            </a:r>
            <a:r>
              <a:rPr lang="en-US" sz="1200" kern="1200" dirty="0">
                <a:solidFill>
                  <a:srgbClr val="C00000"/>
                </a:solidFill>
                <a:latin typeface="Century Gothic"/>
                <a:ea typeface="+mn-ea"/>
                <a:cs typeface="+mn-cs"/>
              </a:rPr>
              <a:t>Long-term ELLs </a:t>
            </a:r>
            <a:r>
              <a:rPr lang="en-US" sz="1200" kern="1200" dirty="0">
                <a:solidFill>
                  <a:schemeClr val="tx1"/>
                </a:solidFill>
                <a:latin typeface="Century Gothic"/>
                <a:ea typeface="+mn-ea"/>
                <a:cs typeface="+mn-cs"/>
              </a:rPr>
              <a:t>with 12 FTE periods(6 years) will not receive FTE funding </a:t>
            </a:r>
          </a:p>
          <a:p>
            <a:pPr marL="457200" indent="-457200">
              <a:buFont typeface="Arial" panose="020B0604020202020204" pitchFamily="34" charset="0"/>
              <a:buChar char="•"/>
            </a:pPr>
            <a:r>
              <a:rPr lang="en-US" sz="1200" dirty="0">
                <a:solidFill>
                  <a:srgbClr val="C00000"/>
                </a:solidFill>
              </a:rPr>
              <a:t>ESE/ELL students </a:t>
            </a:r>
            <a:r>
              <a:rPr lang="en-US" sz="1200" dirty="0"/>
              <a:t>will receive ESE funding over ELL FTE funding</a:t>
            </a:r>
            <a:endParaRPr lang="en-US" sz="1200" kern="1200" dirty="0">
              <a:solidFill>
                <a:schemeClr val="tx1"/>
              </a:solidFill>
              <a:latin typeface="Century Gothic"/>
              <a:ea typeface="+mn-ea"/>
              <a:cs typeface="+mn-cs"/>
            </a:endParaRPr>
          </a:p>
          <a:p>
            <a:endParaRPr lang="en-US" dirty="0"/>
          </a:p>
        </p:txBody>
      </p:sp>
      <p:sp>
        <p:nvSpPr>
          <p:cNvPr id="4" name="Slide Number Placeholder 3"/>
          <p:cNvSpPr>
            <a:spLocks noGrp="1"/>
          </p:cNvSpPr>
          <p:nvPr>
            <p:ph type="sldNum" sz="quarter" idx="5"/>
          </p:nvPr>
        </p:nvSpPr>
        <p:spPr/>
        <p:txBody>
          <a:bodyPr/>
          <a:lstStyle/>
          <a:p>
            <a:fld id="{6240A377-4153-7D42-A67C-7146F61FF122}" type="slidenum">
              <a:rPr lang="en-US" smtClean="0"/>
              <a:pPr/>
              <a:t>9</a:t>
            </a:fld>
            <a:endParaRPr lang="en-US"/>
          </a:p>
        </p:txBody>
      </p:sp>
    </p:spTree>
    <p:extLst>
      <p:ext uri="{BB962C8B-B14F-4D97-AF65-F5344CB8AC3E}">
        <p14:creationId xmlns:p14="http://schemas.microsoft.com/office/powerpoint/2010/main" val="15045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ヒラギノ角ゴ Pro W3" charset="0"/>
                <a:cs typeface="ヒラギノ角ゴ Pro W3" charset="0"/>
              </a:defRPr>
            </a:lvl1pPr>
            <a:lvl2pPr marL="751345" indent="-288979">
              <a:defRPr sz="2000">
                <a:solidFill>
                  <a:schemeClr val="tx1"/>
                </a:solidFill>
                <a:latin typeface="Times" charset="0"/>
                <a:ea typeface="ヒラギノ角ゴ Pro W3" charset="0"/>
                <a:cs typeface="ヒラギノ角ゴ Pro W3" charset="0"/>
              </a:defRPr>
            </a:lvl2pPr>
            <a:lvl3pPr marL="1155916" indent="-231183">
              <a:defRPr sz="2000">
                <a:solidFill>
                  <a:schemeClr val="tx1"/>
                </a:solidFill>
                <a:latin typeface="Times" charset="0"/>
                <a:ea typeface="ヒラギノ角ゴ Pro W3" charset="0"/>
                <a:cs typeface="ヒラギノ角ゴ Pro W3" charset="0"/>
              </a:defRPr>
            </a:lvl3pPr>
            <a:lvl4pPr marL="1618282" indent="-231183">
              <a:defRPr sz="2000">
                <a:solidFill>
                  <a:schemeClr val="tx1"/>
                </a:solidFill>
                <a:latin typeface="Times" charset="0"/>
                <a:ea typeface="ヒラギノ角ゴ Pro W3" charset="0"/>
                <a:cs typeface="ヒラギノ角ゴ Pro W3" charset="0"/>
              </a:defRPr>
            </a:lvl4pPr>
            <a:lvl5pPr marL="2080649" indent="-231183">
              <a:defRPr sz="2000">
                <a:solidFill>
                  <a:schemeClr val="tx1"/>
                </a:solidFill>
                <a:latin typeface="Times" charset="0"/>
                <a:ea typeface="ヒラギノ角ゴ Pro W3" charset="0"/>
                <a:cs typeface="ヒラギノ角ゴ Pro W3" charset="0"/>
              </a:defRPr>
            </a:lvl5pPr>
            <a:lvl6pPr marL="2543015" indent="-231183"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3005381" indent="-231183"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67748" indent="-231183"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930114" indent="-231183"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fld id="{5183C95C-058F-5E43-B63A-CD7350342EDB}" type="slidenum">
              <a:rPr lang="en-US" sz="1200"/>
              <a:pPr/>
              <a:t>10</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dirty="0">
                <a:latin typeface="Arial" charset="0"/>
                <a:ea typeface="ＭＳ Ｐゴシック" charset="0"/>
                <a:cs typeface="ＭＳ Ｐゴシック" charset="0"/>
              </a:rPr>
              <a:t>There are District Views which you can see on the shared with me tab. </a:t>
            </a:r>
          </a:p>
          <a:p>
            <a:pPr marL="171450" indent="-171450">
              <a:buFont typeface="Arial" panose="020B0604020202020204" pitchFamily="34" charset="0"/>
              <a:buChar char="•"/>
            </a:pPr>
            <a:r>
              <a:rPr lang="en-US" dirty="0">
                <a:latin typeface="Arial" charset="0"/>
                <a:ea typeface="ＭＳ Ｐゴシック" charset="0"/>
                <a:cs typeface="ＭＳ Ｐゴシック" charset="0"/>
              </a:rPr>
              <a:t>This includes: </a:t>
            </a:r>
          </a:p>
          <a:p>
            <a:pPr marL="685800" lvl="1" indent="-228600">
              <a:buFont typeface="+mj-lt"/>
              <a:buAutoNum type="arabicPeriod"/>
            </a:pPr>
            <a:r>
              <a:rPr lang="en-US" dirty="0">
                <a:latin typeface="Arial" charset="0"/>
                <a:ea typeface="ＭＳ Ｐゴシック" charset="0"/>
                <a:cs typeface="ＭＳ Ｐゴシック" charset="0"/>
              </a:rPr>
              <a:t>Active LY Students View</a:t>
            </a:r>
          </a:p>
          <a:p>
            <a:pPr marL="685800" lvl="1" indent="-228600">
              <a:buFont typeface="+mj-lt"/>
              <a:buAutoNum type="arabicPeriod"/>
            </a:pPr>
            <a:r>
              <a:rPr lang="en-US" dirty="0">
                <a:latin typeface="Arial" charset="0"/>
                <a:ea typeface="ＭＳ Ｐゴシック" charset="0"/>
                <a:cs typeface="ＭＳ Ｐゴシック" charset="0"/>
              </a:rPr>
              <a:t>LF Students View – Active </a:t>
            </a:r>
          </a:p>
          <a:p>
            <a:pPr marL="685800" lvl="1" indent="-228600">
              <a:buFont typeface="+mj-lt"/>
              <a:buAutoNum type="arabicPeriod"/>
            </a:pPr>
            <a:r>
              <a:rPr lang="en-US" dirty="0">
                <a:latin typeface="Arial" charset="0"/>
                <a:ea typeface="ＭＳ Ｐゴシック" charset="0"/>
                <a:cs typeface="ＭＳ Ｐゴシック" charset="0"/>
              </a:rPr>
              <a:t>LF Students View- Inactive( Students who have withdrawn from the District)</a:t>
            </a:r>
          </a:p>
          <a:p>
            <a:pPr marL="685800" lvl="1" indent="-228600">
              <a:buFont typeface="+mj-lt"/>
              <a:buAutoNum type="arabicPeriod"/>
            </a:pPr>
            <a:r>
              <a:rPr lang="en-US" dirty="0">
                <a:latin typeface="Arial" charset="0"/>
                <a:ea typeface="ＭＳ Ｐゴシック" charset="0"/>
                <a:cs typeface="ＭＳ Ｐゴシック" charset="0"/>
              </a:rPr>
              <a:t>Immigrant Students View</a:t>
            </a:r>
          </a:p>
        </p:txBody>
      </p:sp>
    </p:spTree>
    <p:extLst>
      <p:ext uri="{BB962C8B-B14F-4D97-AF65-F5344CB8AC3E}">
        <p14:creationId xmlns:p14="http://schemas.microsoft.com/office/powerpoint/2010/main" val="3914004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5D22"/>
              </a:solidFill>
            </a:endParaRPr>
          </a:p>
        </p:txBody>
      </p:sp>
      <p:sp>
        <p:nvSpPr>
          <p:cNvPr id="3" name="Rectangle 2"/>
          <p:cNvSpPr/>
          <p:nvPr userDrawn="1"/>
        </p:nvSpPr>
        <p:spPr>
          <a:xfrm>
            <a:off x="1195267" y="2127243"/>
            <a:ext cx="6764879" cy="290505"/>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pic>
        <p:nvPicPr>
          <p:cNvPr id="18" name="Picture 17"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2"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extLst>
      <p:ext uri="{BB962C8B-B14F-4D97-AF65-F5344CB8AC3E}">
        <p14:creationId xmlns:p14="http://schemas.microsoft.com/office/powerpoint/2010/main" val="285645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1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extLst>
      <p:ext uri="{BB962C8B-B14F-4D97-AF65-F5344CB8AC3E}">
        <p14:creationId xmlns:p14="http://schemas.microsoft.com/office/powerpoint/2010/main" val="255781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a:t>Click to edit Master title style</a:t>
            </a:r>
          </a:p>
        </p:txBody>
      </p:sp>
      <p:sp>
        <p:nvSpPr>
          <p:cNvPr id="9"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extLst>
      <p:ext uri="{BB962C8B-B14F-4D97-AF65-F5344CB8AC3E}">
        <p14:creationId xmlns:p14="http://schemas.microsoft.com/office/powerpoint/2010/main" val="38308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220133" y="6341533"/>
            <a:ext cx="2133600" cy="365125"/>
          </a:xfrm>
          <a:prstGeom prst="rect">
            <a:avLst/>
          </a:prstGeom>
        </p:spPr>
        <p:txBody>
          <a:bodyPr/>
          <a:lstStyle>
            <a:lvl1pPr>
              <a:defRPr/>
            </a:lvl1pPr>
          </a:lstStyle>
          <a:p>
            <a:fld id="{3DA1EB64-F902-4D8A-B7D1-4EC4772F729E}" type="datetime1">
              <a:rPr lang="en-US" altLang="en-US" smtClean="0"/>
              <a:t>3/5/2019</a:t>
            </a:fld>
            <a:endParaRPr lang="en-US" alt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24D700C-A97B-4A7F-A635-A5B6C1220415}" type="slidenum">
              <a:rPr lang="en-US" altLang="en-US"/>
              <a:pPr/>
              <a:t>‹#›</a:t>
            </a:fld>
            <a:endParaRPr lang="en-US" altLang="en-US"/>
          </a:p>
        </p:txBody>
      </p:sp>
    </p:spTree>
    <p:extLst>
      <p:ext uri="{BB962C8B-B14F-4D97-AF65-F5344CB8AC3E}">
        <p14:creationId xmlns:p14="http://schemas.microsoft.com/office/powerpoint/2010/main" val="1822449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0" y="228600"/>
            <a:ext cx="9144000" cy="5867400"/>
          </a:xfrm>
          <a:prstGeom prst="rect">
            <a:avLst/>
          </a:prstGeom>
          <a:noFill/>
          <a:ln>
            <a:noFill/>
          </a:ln>
        </p:spPr>
        <p:txBody>
          <a:bodyPr lIns="91425" tIns="91425" rIns="91425" bIns="91425" anchor="t" anchorCtr="0"/>
          <a:lstStyle>
            <a:lvl1pPr marL="342900" marR="0" lvl="0" indent="5715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Helvetica Neue"/>
                <a:ea typeface="Helvetica Neue"/>
                <a:cs typeface="Helvetica Neue"/>
                <a:sym typeface="Helvetica Neue"/>
              </a:defRPr>
            </a:lvl1pPr>
            <a:lvl2pPr marL="742950" marR="0" lvl="1" indent="4000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Helvetica Neue"/>
                <a:ea typeface="Helvetica Neue"/>
                <a:cs typeface="Helvetica Neue"/>
                <a:sym typeface="Helvetica Neue"/>
              </a:defRPr>
            </a:lvl2pPr>
            <a:lvl3pPr marL="1143000" marR="0" lvl="2" indent="304800"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Helvetica Neue"/>
                <a:ea typeface="Helvetica Neue"/>
                <a:cs typeface="Helvetica Neue"/>
                <a:sym typeface="Helvetica Neue"/>
              </a:defRPr>
            </a:lvl3pPr>
            <a:lvl4pPr marL="1600200" marR="0" lvl="3" indent="228600" algn="l" rtl="0">
              <a:lnSpc>
                <a:spcPct val="100000"/>
              </a:lnSpc>
              <a:spcBef>
                <a:spcPts val="240"/>
              </a:spcBef>
              <a:spcAft>
                <a:spcPts val="0"/>
              </a:spcAft>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4pPr>
            <a:lvl5pPr marL="2057400" marR="0" lvl="4" indent="152400" algn="l" rtl="0">
              <a:lnSpc>
                <a:spcPct val="100000"/>
              </a:lnSpc>
              <a:spcBef>
                <a:spcPts val="200"/>
              </a:spcBef>
              <a:spcAft>
                <a:spcPts val="0"/>
              </a:spcAft>
              <a:buClr>
                <a:schemeClr val="dk1"/>
              </a:buClr>
              <a:buSzPct val="100000"/>
              <a:buFont typeface="Arial"/>
              <a:buChar char="»"/>
              <a:defRPr sz="1000" b="0" i="0" u="none" strike="noStrike" cap="none">
                <a:solidFill>
                  <a:schemeClr val="dk1"/>
                </a:solidFill>
                <a:latin typeface="Helvetica Neue"/>
                <a:ea typeface="Helvetica Neue"/>
                <a:cs typeface="Helvetica Neue"/>
                <a:sym typeface="Helvetica Neue"/>
              </a:defRPr>
            </a:lvl5pPr>
            <a:lvl6pPr marL="2514600" marR="0" lvl="5"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533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381000" y="6245225"/>
            <a:ext cx="2133598" cy="476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800" b="0" i="0" u="none" strike="noStrike" cap="none">
                <a:solidFill>
                  <a:schemeClr val="dk1"/>
                </a:solidFill>
                <a:latin typeface="Calibri"/>
                <a:ea typeface="Calibri"/>
                <a:cs typeface="Calibri"/>
                <a:sym typeface="Calibri"/>
              </a:rPr>
              <a:pPr marL="0" marR="0" lvl="0" indent="0" algn="l" rtl="0">
                <a:lnSpc>
                  <a:spcPct val="100000"/>
                </a:lnSpc>
                <a:spcBef>
                  <a:spcPts val="0"/>
                </a:spcBef>
                <a:spcAft>
                  <a:spcPts val="0"/>
                </a:spcAft>
                <a:buClr>
                  <a:schemeClr val="dk1"/>
                </a:buClr>
                <a:buSzPct val="25000"/>
                <a:buFont typeface="Calibri"/>
                <a:buNone/>
              </a:pPr>
              <a:t>‹#›</a:t>
            </a:fld>
            <a:r>
              <a:rPr lang="en-US" sz="1800" b="0" i="0" u="none" strike="noStrike" cap="none">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1605701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4" name="Rectangle 13"/>
          <p:cNvSpPr/>
          <p:nvPr userDrawn="1"/>
        </p:nvSpPr>
        <p:spPr>
          <a:xfrm>
            <a:off x="165100" y="5519738"/>
            <a:ext cx="1168400" cy="116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65100" y="165100"/>
            <a:ext cx="8805863" cy="1895475"/>
          </a:xfrm>
          <a:prstGeom prst="rect">
            <a:avLst/>
          </a:prstGeom>
          <a:solidFill>
            <a:srgbClr val="0093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04949" y="547160"/>
            <a:ext cx="7466014" cy="324910"/>
          </a:xfrm>
          <a:prstGeom prst="rect">
            <a:avLst/>
          </a:prstGeom>
        </p:spPr>
        <p:txBody>
          <a:bodyPr lIns="0" tIns="0" rIns="0" bIns="0" anchor="t">
            <a:normAutofit/>
          </a:bodyPr>
          <a:lstStyle>
            <a:lvl1pPr algn="l">
              <a:defRPr sz="2100" cap="all" spc="0">
                <a:solidFill>
                  <a:schemeClr val="bg1"/>
                </a:solidFill>
              </a:defRPr>
            </a:lvl1pPr>
          </a:lstStyle>
          <a:p>
            <a:r>
              <a:rPr lang="en-US"/>
              <a:t>Click to edit Master title style</a:t>
            </a:r>
          </a:p>
        </p:txBody>
      </p:sp>
      <p:sp>
        <p:nvSpPr>
          <p:cNvPr id="3" name="Subtitle 2"/>
          <p:cNvSpPr>
            <a:spLocks noGrp="1"/>
          </p:cNvSpPr>
          <p:nvPr>
            <p:ph type="subTitle" idx="1"/>
          </p:nvPr>
        </p:nvSpPr>
        <p:spPr>
          <a:xfrm>
            <a:off x="1512357" y="901702"/>
            <a:ext cx="5761567" cy="1092197"/>
          </a:xfrm>
          <a:prstGeom prst="rect">
            <a:avLst/>
          </a:prstGeom>
        </p:spPr>
        <p:txBody>
          <a:bodyPr lIns="0" tIns="0" rIns="0" bIns="0" anchor="t">
            <a:noAutofit/>
          </a:bodyPr>
          <a:lstStyle>
            <a:lvl1pPr marL="0" indent="0" algn="l">
              <a:lnSpc>
                <a:spcPts val="2080"/>
              </a:lnSpc>
              <a:spcBef>
                <a:spcPts val="0"/>
              </a:spcBef>
              <a:buNone/>
              <a:defRPr sz="1400" spc="5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Rectangle 8"/>
          <p:cNvSpPr/>
          <p:nvPr userDrawn="1"/>
        </p:nvSpPr>
        <p:spPr>
          <a:xfrm>
            <a:off x="1511300" y="5519738"/>
            <a:ext cx="7459663" cy="116840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CPS_Logo_Round_White.png"/>
          <p:cNvPicPr>
            <a:picLocks noChangeAspect="1"/>
          </p:cNvPicPr>
          <p:nvPr userDrawn="1"/>
        </p:nvPicPr>
        <p:blipFill>
          <a:blip r:embed="rId2"/>
          <a:stretch>
            <a:fillRect/>
          </a:stretch>
        </p:blipFill>
        <p:spPr>
          <a:xfrm>
            <a:off x="361950" y="5708372"/>
            <a:ext cx="778395" cy="802720"/>
          </a:xfrm>
          <a:prstGeom prst="rect">
            <a:avLst/>
          </a:prstGeom>
        </p:spPr>
      </p:pic>
      <p:pic>
        <p:nvPicPr>
          <p:cNvPr id="17" name="Picture 16" descr="Broward Count PS Text.png"/>
          <p:cNvPicPr>
            <a:picLocks noChangeAspect="1"/>
          </p:cNvPicPr>
          <p:nvPr userDrawn="1"/>
        </p:nvPicPr>
        <p:blipFill>
          <a:blip r:embed="rId3"/>
          <a:stretch>
            <a:fillRect/>
          </a:stretch>
        </p:blipFill>
        <p:spPr>
          <a:xfrm>
            <a:off x="1847848" y="6007100"/>
            <a:ext cx="5451476" cy="200025"/>
          </a:xfrm>
          <a:prstGeom prst="rect">
            <a:avLst/>
          </a:prstGeom>
        </p:spPr>
      </p:pic>
    </p:spTree>
    <p:extLst>
      <p:ext uri="{BB962C8B-B14F-4D97-AF65-F5344CB8AC3E}">
        <p14:creationId xmlns:p14="http://schemas.microsoft.com/office/powerpoint/2010/main" val="266260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20133" y="6341533"/>
            <a:ext cx="2133600" cy="365125"/>
          </a:xfrm>
          <a:prstGeom prst="rect">
            <a:avLst/>
          </a:prstGeom>
        </p:spPr>
        <p:txBody>
          <a:bodyPr/>
          <a:lstStyle>
            <a:lvl1pPr>
              <a:defRPr/>
            </a:lvl1pPr>
          </a:lstStyle>
          <a:p>
            <a:fld id="{8FE7FB35-2CFB-4779-AF60-66D712578A8E}" type="datetime1">
              <a:rPr lang="en-US" altLang="en-US" smtClean="0"/>
              <a:t>3/5/2019</a:t>
            </a:fld>
            <a:endParaRPr lang="en-US" alt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EB1B9C59-151E-4522-BDF9-B7DDF64BA387}" type="slidenum">
              <a:rPr lang="en-US" altLang="en-US"/>
              <a:pPr/>
              <a:t>‹#›</a:t>
            </a:fld>
            <a:endParaRPr lang="en-US" altLang="en-US"/>
          </a:p>
        </p:txBody>
      </p:sp>
    </p:spTree>
    <p:extLst>
      <p:ext uri="{BB962C8B-B14F-4D97-AF65-F5344CB8AC3E}">
        <p14:creationId xmlns:p14="http://schemas.microsoft.com/office/powerpoint/2010/main" val="479318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628651" y="6356351"/>
            <a:ext cx="2057400" cy="3652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9" name="Shape 29" descr="ellevation-tulsa-5.png"/>
          <p:cNvPicPr preferRelativeResize="0"/>
          <p:nvPr/>
        </p:nvPicPr>
        <p:blipFill rotWithShape="1">
          <a:blip r:embed="rId2">
            <a:alphaModFix/>
          </a:blip>
          <a:srcRect l="12923" t="17956" r="40282" b="6972"/>
          <a:stretch/>
        </p:blipFill>
        <p:spPr>
          <a:xfrm>
            <a:off x="0" y="0"/>
            <a:ext cx="5659163" cy="6857435"/>
          </a:xfrm>
          <a:prstGeom prst="rect">
            <a:avLst/>
          </a:prstGeom>
          <a:noFill/>
          <a:ln>
            <a:noFill/>
          </a:ln>
          <a:effectLst>
            <a:outerShdw blurRad="50800" dist="38100" dir="16200000">
              <a:srgbClr val="D8D8D8">
                <a:alpha val="0"/>
              </a:srgbClr>
            </a:outerShdw>
          </a:effectLst>
        </p:spPr>
      </p:pic>
      <p:sp>
        <p:nvSpPr>
          <p:cNvPr id="30" name="Shape 30"/>
          <p:cNvSpPr txBox="1"/>
          <p:nvPr/>
        </p:nvSpPr>
        <p:spPr>
          <a:xfrm>
            <a:off x="0" y="-6965"/>
            <a:ext cx="5704800" cy="6864400"/>
          </a:xfrm>
          <a:prstGeom prst="rect">
            <a:avLst/>
          </a:prstGeom>
          <a:solidFill>
            <a:srgbClr val="8AC91E">
              <a:alpha val="84313"/>
            </a:srgbClr>
          </a:solidFill>
          <a:ln>
            <a:noFill/>
          </a:ln>
        </p:spPr>
        <p:txBody>
          <a:bodyPr spcFirstLastPara="1" wrap="square" lIns="274300" tIns="548600" rIns="274300" bIns="274300" anchor="t" anchorCtr="0">
            <a:noAutofit/>
          </a:bodyPr>
          <a:lstStyle/>
          <a:p>
            <a:pPr marL="0" marR="0" lvl="0" indent="0" algn="l" rtl="0">
              <a:lnSpc>
                <a:spcPct val="162500"/>
              </a:lnSpc>
              <a:spcBef>
                <a:spcPts val="0"/>
              </a:spcBef>
              <a:spcAft>
                <a:spcPts val="0"/>
              </a:spcAft>
              <a:buClr>
                <a:schemeClr val="dk1"/>
              </a:buClr>
              <a:buSzPts val="1800"/>
              <a:buFont typeface="Arial"/>
              <a:buNone/>
            </a:pPr>
            <a:endParaRPr sz="2400" b="0" i="0" u="none" strike="noStrike" cap="none">
              <a:solidFill>
                <a:schemeClr val="lt1"/>
              </a:solidFill>
              <a:latin typeface="Helvetica Neue"/>
              <a:ea typeface="Helvetica Neue"/>
              <a:cs typeface="Helvetica Neue"/>
              <a:sym typeface="Helvetica Neue"/>
            </a:endParaRPr>
          </a:p>
        </p:txBody>
      </p:sp>
      <p:pic>
        <p:nvPicPr>
          <p:cNvPr id="31" name="Shape 31" descr="ELL-Logo-RGB.png"/>
          <p:cNvPicPr preferRelativeResize="0"/>
          <p:nvPr/>
        </p:nvPicPr>
        <p:blipFill rotWithShape="1">
          <a:blip r:embed="rId3">
            <a:alphaModFix/>
          </a:blip>
          <a:srcRect/>
          <a:stretch/>
        </p:blipFill>
        <p:spPr>
          <a:xfrm>
            <a:off x="6486389" y="5815263"/>
            <a:ext cx="2068321" cy="723688"/>
          </a:xfrm>
          <a:prstGeom prst="rect">
            <a:avLst/>
          </a:prstGeom>
          <a:noFill/>
          <a:ln>
            <a:noFill/>
          </a:ln>
        </p:spPr>
      </p:pic>
      <p:sp>
        <p:nvSpPr>
          <p:cNvPr id="32" name="Shape 32"/>
          <p:cNvSpPr txBox="1">
            <a:spLocks noGrp="1"/>
          </p:cNvSpPr>
          <p:nvPr>
            <p:ph type="subTitle" idx="1"/>
          </p:nvPr>
        </p:nvSpPr>
        <p:spPr>
          <a:xfrm>
            <a:off x="150159" y="5815263"/>
            <a:ext cx="5358845" cy="362571"/>
          </a:xfrm>
          <a:prstGeom prst="rect">
            <a:avLst/>
          </a:prstGeom>
          <a:noFill/>
          <a:ln>
            <a:noFill/>
          </a:ln>
        </p:spPr>
        <p:txBody>
          <a:bodyPr spcFirstLastPara="1" wrap="square" lIns="91425" tIns="91425" rIns="91425" bIns="91425" anchor="t" anchorCtr="0"/>
          <a:lstStyle>
            <a:lvl1pPr marL="338658" marR="0" lvl="0" indent="-33866" algn="ctr" rtl="0">
              <a:lnSpc>
                <a:spcPct val="90000"/>
              </a:lnSpc>
              <a:spcBef>
                <a:spcPts val="1333"/>
              </a:spcBef>
              <a:spcAft>
                <a:spcPts val="0"/>
              </a:spcAft>
              <a:buClr>
                <a:srgbClr val="525252"/>
              </a:buClr>
              <a:buSzPts val="3000"/>
              <a:buFont typeface="Arial"/>
              <a:buChar char="•"/>
              <a:defRPr sz="4000" b="0" i="0" u="none" strike="noStrike" cap="none">
                <a:solidFill>
                  <a:srgbClr val="525252"/>
                </a:solidFill>
                <a:latin typeface="Helvetica Neue"/>
                <a:ea typeface="Helvetica Neue"/>
                <a:cs typeface="Helvetica Neue"/>
                <a:sym typeface="Helvetica Neue"/>
              </a:defRPr>
            </a:lvl1pPr>
            <a:lvl2pPr marL="914377" marR="0" lvl="1" indent="0" algn="l" rtl="0">
              <a:lnSpc>
                <a:spcPct val="90000"/>
              </a:lnSpc>
              <a:spcBef>
                <a:spcPts val="667"/>
              </a:spcBef>
              <a:spcAft>
                <a:spcPts val="0"/>
              </a:spcAft>
              <a:buClr>
                <a:srgbClr val="525252"/>
              </a:buClr>
              <a:buSzPts val="2400"/>
              <a:buFont typeface="Arial"/>
              <a:buChar char="•"/>
              <a:defRPr sz="3200" b="0" i="0" u="none" strike="noStrike" cap="none">
                <a:solidFill>
                  <a:srgbClr val="525252"/>
                </a:solidFill>
                <a:latin typeface="Helvetica Neue"/>
                <a:ea typeface="Helvetica Neue"/>
                <a:cs typeface="Helvetica Neue"/>
                <a:sym typeface="Helvetica Neue"/>
              </a:defRPr>
            </a:lvl2pPr>
            <a:lvl3pPr marL="1523962" marR="0" lvl="2" indent="-33866" algn="l" rtl="0">
              <a:lnSpc>
                <a:spcPct val="90000"/>
              </a:lnSpc>
              <a:spcBef>
                <a:spcPts val="667"/>
              </a:spcBef>
              <a:spcAft>
                <a:spcPts val="0"/>
              </a:spcAft>
              <a:buClr>
                <a:srgbClr val="525252"/>
              </a:buClr>
              <a:buSzPts val="1800"/>
              <a:buFont typeface="Arial"/>
              <a:buChar char="•"/>
              <a:defRPr sz="2400" b="0" i="0" u="none" strike="noStrike" cap="none">
                <a:solidFill>
                  <a:srgbClr val="525252"/>
                </a:solidFill>
                <a:latin typeface="Helvetica Neue"/>
                <a:ea typeface="Helvetica Neue"/>
                <a:cs typeface="Helvetica Neue"/>
                <a:sym typeface="Helvetica Neue"/>
              </a:defRPr>
            </a:lvl3pPr>
            <a:lvl4pPr marL="2133547" marR="0" lvl="3" indent="-67732" algn="l" rtl="0">
              <a:lnSpc>
                <a:spcPct val="90000"/>
              </a:lnSpc>
              <a:spcBef>
                <a:spcPts val="667"/>
              </a:spcBef>
              <a:spcAft>
                <a:spcPts val="0"/>
              </a:spcAft>
              <a:buClr>
                <a:srgbClr val="525252"/>
              </a:buClr>
              <a:buSzPts val="1400"/>
              <a:buFont typeface="Arial"/>
              <a:buChar char="•"/>
              <a:defRPr sz="1400" b="0" i="0" u="none" strike="noStrike" cap="none">
                <a:solidFill>
                  <a:srgbClr val="525252"/>
                </a:solidFill>
                <a:latin typeface="Helvetica Neue"/>
                <a:ea typeface="Helvetica Neue"/>
                <a:cs typeface="Helvetica Neue"/>
                <a:sym typeface="Helvetica Neue"/>
              </a:defRPr>
            </a:lvl4pPr>
            <a:lvl5pPr marL="2743131" marR="0" lvl="4" indent="-67732" algn="l" rtl="0">
              <a:lnSpc>
                <a:spcPct val="90000"/>
              </a:lnSpc>
              <a:spcBef>
                <a:spcPts val="667"/>
              </a:spcBef>
              <a:spcAft>
                <a:spcPts val="0"/>
              </a:spcAft>
              <a:buClr>
                <a:srgbClr val="525252"/>
              </a:buClr>
              <a:buSzPts val="1200"/>
              <a:buFont typeface="Arial"/>
              <a:buChar char="•"/>
              <a:defRPr sz="1600" b="0" i="0" u="none" strike="noStrike" cap="none">
                <a:solidFill>
                  <a:srgbClr val="525252"/>
                </a:solidFill>
                <a:latin typeface="Helvetica Neue"/>
                <a:ea typeface="Helvetica Neue"/>
                <a:cs typeface="Helvetica Neue"/>
                <a:sym typeface="Helvetica Neue"/>
              </a:defRPr>
            </a:lvl5pPr>
            <a:lvl6pPr marL="3352716" marR="0" lvl="5" indent="-152396" algn="l" rtl="0">
              <a:lnSpc>
                <a:spcPct val="90000"/>
              </a:lnSpc>
              <a:spcBef>
                <a:spcPts val="667"/>
              </a:spcBef>
              <a:spcAft>
                <a:spcPts val="0"/>
              </a:spcAft>
              <a:buClr>
                <a:schemeClr val="dk1"/>
              </a:buClr>
              <a:buSzPts val="1100"/>
              <a:buFont typeface="Arial"/>
              <a:buChar char="•"/>
              <a:defRPr sz="1467" b="0" i="0" u="none" strike="noStrike" cap="none">
                <a:solidFill>
                  <a:schemeClr val="dk1"/>
                </a:solidFill>
                <a:latin typeface="Calibri"/>
                <a:ea typeface="Calibri"/>
                <a:cs typeface="Calibri"/>
                <a:sym typeface="Calibri"/>
              </a:defRPr>
            </a:lvl6pPr>
            <a:lvl7pPr marL="3962301" marR="0" lvl="6" indent="-152396" algn="l" rtl="0">
              <a:lnSpc>
                <a:spcPct val="90000"/>
              </a:lnSpc>
              <a:spcBef>
                <a:spcPts val="667"/>
              </a:spcBef>
              <a:spcAft>
                <a:spcPts val="0"/>
              </a:spcAft>
              <a:buClr>
                <a:schemeClr val="dk1"/>
              </a:buClr>
              <a:buSzPts val="1000"/>
              <a:buFont typeface="Arial"/>
              <a:buChar char="•"/>
              <a:defRPr sz="1333" b="0" i="0" u="none" strike="noStrike" cap="none">
                <a:solidFill>
                  <a:schemeClr val="dk1"/>
                </a:solidFill>
                <a:latin typeface="Calibri"/>
                <a:ea typeface="Calibri"/>
                <a:cs typeface="Calibri"/>
                <a:sym typeface="Calibri"/>
              </a:defRPr>
            </a:lvl7pPr>
            <a:lvl8pPr marL="4571886" marR="0" lvl="7" indent="-152396" algn="l" rtl="0">
              <a:lnSpc>
                <a:spcPct val="90000"/>
              </a:lnSpc>
              <a:spcBef>
                <a:spcPts val="667"/>
              </a:spcBef>
              <a:spcAft>
                <a:spcPts val="0"/>
              </a:spcAft>
              <a:buClr>
                <a:schemeClr val="dk1"/>
              </a:buClr>
              <a:buSzPts val="800"/>
              <a:buFont typeface="Arial"/>
              <a:buChar char="•"/>
              <a:defRPr sz="1067" b="0" i="0" u="none" strike="noStrike" cap="none">
                <a:solidFill>
                  <a:schemeClr val="dk1"/>
                </a:solidFill>
                <a:latin typeface="Calibri"/>
                <a:ea typeface="Calibri"/>
                <a:cs typeface="Calibri"/>
                <a:sym typeface="Calibri"/>
              </a:defRPr>
            </a:lvl8pPr>
            <a:lvl9pPr marL="5181470" marR="0" lvl="8" indent="-152396" algn="l" rtl="0">
              <a:lnSpc>
                <a:spcPct val="90000"/>
              </a:lnSpc>
              <a:spcBef>
                <a:spcPts val="667"/>
              </a:spcBef>
              <a:spcAft>
                <a:spcPts val="0"/>
              </a:spcAft>
              <a:buClr>
                <a:schemeClr val="dk1"/>
              </a:buClr>
              <a:buSzPts val="700"/>
              <a:buFont typeface="Arial"/>
              <a:buChar char="•"/>
              <a:defRPr sz="933" b="0" i="0" u="none" strike="noStrike" cap="none">
                <a:solidFill>
                  <a:schemeClr val="dk1"/>
                </a:solidFill>
                <a:latin typeface="Calibri"/>
                <a:ea typeface="Calibri"/>
                <a:cs typeface="Calibri"/>
                <a:sym typeface="Calibri"/>
              </a:defRPr>
            </a:lvl9pPr>
          </a:lstStyle>
          <a:p>
            <a:endParaRPr/>
          </a:p>
        </p:txBody>
      </p:sp>
      <p:cxnSp>
        <p:nvCxnSpPr>
          <p:cNvPr id="33" name="Shape 33"/>
          <p:cNvCxnSpPr/>
          <p:nvPr/>
        </p:nvCxnSpPr>
        <p:spPr>
          <a:xfrm rot="10800000" flipH="1">
            <a:off x="150159" y="5526537"/>
            <a:ext cx="5358844" cy="515"/>
          </a:xfrm>
          <a:prstGeom prst="straightConnector1">
            <a:avLst/>
          </a:prstGeom>
          <a:noFill/>
          <a:ln w="28575" cap="flat" cmpd="sng">
            <a:solidFill>
              <a:srgbClr val="FFFFFF"/>
            </a:solidFill>
            <a:prstDash val="solid"/>
            <a:round/>
            <a:headEnd type="none" w="sm" len="sm"/>
            <a:tailEnd type="none" w="sm" len="sm"/>
          </a:ln>
        </p:spPr>
      </p:cxnSp>
      <p:sp>
        <p:nvSpPr>
          <p:cNvPr id="34" name="Shape 34"/>
          <p:cNvSpPr txBox="1">
            <a:spLocks noGrp="1"/>
          </p:cNvSpPr>
          <p:nvPr>
            <p:ph type="title"/>
          </p:nvPr>
        </p:nvSpPr>
        <p:spPr>
          <a:xfrm>
            <a:off x="150159" y="4153487"/>
            <a:ext cx="5358844" cy="11432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lt1"/>
              </a:buClr>
              <a:buSzPts val="3600"/>
              <a:buFont typeface="Helvetica Neue"/>
              <a:buNone/>
              <a:defRPr sz="3733" b="1" i="0" u="none" strike="noStrike" cap="none">
                <a:solidFill>
                  <a:schemeClr val="lt1"/>
                </a:solidFill>
                <a:latin typeface="Helvetica Neue"/>
                <a:ea typeface="Helvetica Neue"/>
                <a:cs typeface="Helvetica Neue"/>
                <a:sym typeface="Helvetica Neue"/>
              </a:defRPr>
            </a:lvl1pPr>
            <a:lvl2pPr lvl="1" indent="0">
              <a:spcBef>
                <a:spcPts val="0"/>
              </a:spcBef>
              <a:spcAft>
                <a:spcPts val="0"/>
              </a:spcAft>
              <a:buSzPts val="1400"/>
              <a:buFont typeface="Arial"/>
              <a:buNone/>
              <a:defRPr sz="2400"/>
            </a:lvl2pPr>
            <a:lvl3pPr lvl="2" indent="0">
              <a:spcBef>
                <a:spcPts val="0"/>
              </a:spcBef>
              <a:spcAft>
                <a:spcPts val="0"/>
              </a:spcAft>
              <a:buSzPts val="1400"/>
              <a:buFont typeface="Arial"/>
              <a:buNone/>
              <a:defRPr sz="2400"/>
            </a:lvl3pPr>
            <a:lvl4pPr lvl="3" indent="0">
              <a:spcBef>
                <a:spcPts val="0"/>
              </a:spcBef>
              <a:spcAft>
                <a:spcPts val="0"/>
              </a:spcAft>
              <a:buSzPts val="1400"/>
              <a:buFont typeface="Arial"/>
              <a:buNone/>
              <a:defRPr sz="2400"/>
            </a:lvl4pPr>
            <a:lvl5pPr lvl="4" indent="0">
              <a:spcBef>
                <a:spcPts val="0"/>
              </a:spcBef>
              <a:spcAft>
                <a:spcPts val="0"/>
              </a:spcAft>
              <a:buSzPts val="1400"/>
              <a:buFont typeface="Arial"/>
              <a:buNone/>
              <a:defRPr sz="2400"/>
            </a:lvl5pPr>
            <a:lvl6pPr lvl="5" indent="0">
              <a:spcBef>
                <a:spcPts val="0"/>
              </a:spcBef>
              <a:spcAft>
                <a:spcPts val="0"/>
              </a:spcAft>
              <a:buSzPts val="1400"/>
              <a:buFont typeface="Arial"/>
              <a:buNone/>
              <a:defRPr sz="2400"/>
            </a:lvl6pPr>
            <a:lvl7pPr lvl="6" indent="0">
              <a:spcBef>
                <a:spcPts val="0"/>
              </a:spcBef>
              <a:spcAft>
                <a:spcPts val="0"/>
              </a:spcAft>
              <a:buSzPts val="1400"/>
              <a:buFont typeface="Arial"/>
              <a:buNone/>
              <a:defRPr sz="2400"/>
            </a:lvl7pPr>
            <a:lvl8pPr lvl="7" indent="0">
              <a:spcBef>
                <a:spcPts val="0"/>
              </a:spcBef>
              <a:spcAft>
                <a:spcPts val="0"/>
              </a:spcAft>
              <a:buSzPts val="1400"/>
              <a:buFont typeface="Arial"/>
              <a:buNone/>
              <a:defRPr sz="2400"/>
            </a:lvl8pPr>
            <a:lvl9pPr lvl="8" indent="0">
              <a:spcBef>
                <a:spcPts val="0"/>
              </a:spcBef>
              <a:spcAft>
                <a:spcPts val="0"/>
              </a:spcAft>
              <a:buSzPts val="1400"/>
              <a:buFont typeface="Arial"/>
              <a:buNone/>
              <a:defRPr sz="2400"/>
            </a:lvl9pPr>
          </a:lstStyle>
          <a:p>
            <a:endParaRPr/>
          </a:p>
        </p:txBody>
      </p:sp>
    </p:spTree>
    <p:extLst>
      <p:ext uri="{BB962C8B-B14F-4D97-AF65-F5344CB8AC3E}">
        <p14:creationId xmlns:p14="http://schemas.microsoft.com/office/powerpoint/2010/main" val="12237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fade">
                                      <p:cBhvr>
                                        <p:cTn id="10" dur="500"/>
                                        <p:tgtEl>
                                          <p:spTgt spid="3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xEl>
                                              <p:charRg st="1" end="1"/>
                                            </p:txEl>
                                          </p:spTgt>
                                        </p:tgtEl>
                                        <p:attrNameLst>
                                          <p:attrName>style.visibility</p:attrName>
                                        </p:attrNameLst>
                                      </p:cBhvr>
                                      <p:to>
                                        <p:strVal val="visible"/>
                                      </p:to>
                                    </p:set>
                                    <p:animEffect transition="in" filter="fade">
                                      <p:cBhvr>
                                        <p:cTn id="13" dur="500"/>
                                        <p:tgtEl>
                                          <p:spTgt spid="32">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xEl>
                                              <p:charRg st="1" end="1"/>
                                            </p:txEl>
                                          </p:spTgt>
                                        </p:tgtEl>
                                        <p:attrNameLst>
                                          <p:attrName>style.visibility</p:attrName>
                                        </p:attrNameLst>
                                      </p:cBhvr>
                                      <p:to>
                                        <p:strVal val="visible"/>
                                      </p:to>
                                    </p:set>
                                    <p:animEffect transition="in" filter="fade">
                                      <p:cBhvr>
                                        <p:cTn id="16" dur="500"/>
                                        <p:tgtEl>
                                          <p:spTgt spid="32">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xEl>
                                              <p:charRg st="1" end="1"/>
                                            </p:txEl>
                                          </p:spTgt>
                                        </p:tgtEl>
                                        <p:attrNameLst>
                                          <p:attrName>style.visibility</p:attrName>
                                        </p:attrNameLst>
                                      </p:cBhvr>
                                      <p:to>
                                        <p:strVal val="visible"/>
                                      </p:to>
                                    </p:set>
                                    <p:animEffect transition="in" filter="fade">
                                      <p:cBhvr>
                                        <p:cTn id="19" dur="500"/>
                                        <p:tgtEl>
                                          <p:spTgt spid="32">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charRg st="1" end="1"/>
                                            </p:txEl>
                                          </p:spTgt>
                                        </p:tgtEl>
                                        <p:attrNameLst>
                                          <p:attrName>style.visibility</p:attrName>
                                        </p:attrNameLst>
                                      </p:cBhvr>
                                      <p:to>
                                        <p:strVal val="visible"/>
                                      </p:to>
                                    </p:set>
                                    <p:animEffect transition="in" filter="fade">
                                      <p:cBhvr>
                                        <p:cTn id="22" dur="500"/>
                                        <p:tgtEl>
                                          <p:spTgt spid="32">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charRg st="1" end="1"/>
                                            </p:txEl>
                                          </p:spTgt>
                                        </p:tgtEl>
                                        <p:attrNameLst>
                                          <p:attrName>style.visibility</p:attrName>
                                        </p:attrNameLst>
                                      </p:cBhvr>
                                      <p:to>
                                        <p:strVal val="visible"/>
                                      </p:to>
                                    </p:set>
                                    <p:animEffect transition="in" filter="fade">
                                      <p:cBhvr>
                                        <p:cTn id="25" dur="500"/>
                                        <p:tgtEl>
                                          <p:spTgt spid="32">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xEl>
                                              <p:charRg st="1" end="1"/>
                                            </p:txEl>
                                          </p:spTgt>
                                        </p:tgtEl>
                                        <p:attrNameLst>
                                          <p:attrName>style.visibility</p:attrName>
                                        </p:attrNameLst>
                                      </p:cBhvr>
                                      <p:to>
                                        <p:strVal val="visible"/>
                                      </p:to>
                                    </p:set>
                                    <p:animEffect transition="in" filter="fade">
                                      <p:cBhvr>
                                        <p:cTn id="28" dur="500"/>
                                        <p:tgtEl>
                                          <p:spTgt spid="32">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xEl>
                                              <p:charRg st="1" end="1"/>
                                            </p:txEl>
                                          </p:spTgt>
                                        </p:tgtEl>
                                        <p:attrNameLst>
                                          <p:attrName>style.visibility</p:attrName>
                                        </p:attrNameLst>
                                      </p:cBhvr>
                                      <p:to>
                                        <p:strVal val="visible"/>
                                      </p:to>
                                    </p:set>
                                    <p:animEffect transition="in" filter="fade">
                                      <p:cBhvr>
                                        <p:cTn id="31" dur="500"/>
                                        <p:tgtEl>
                                          <p:spTgt spid="32">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xEl>
                                              <p:charRg st="1" end="1"/>
                                            </p:txEl>
                                          </p:spTgt>
                                        </p:tgtEl>
                                        <p:attrNameLst>
                                          <p:attrName>style.visibility</p:attrName>
                                        </p:attrNameLst>
                                      </p:cBhvr>
                                      <p:to>
                                        <p:strVal val="visible"/>
                                      </p:to>
                                    </p:set>
                                    <p:animEffect transition="in" filter="fade">
                                      <p:cBhvr>
                                        <p:cTn id="34" dur="500"/>
                                        <p:tgtEl>
                                          <p:spTgt spid="32">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EB122F-EE80-4E44-88D5-DFDC4F18CA79}" type="datetime1">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5A4C2-BDA1-C046-B8CE-3F94704B0600}" type="slidenum">
              <a:rPr lang="en-US" smtClean="0"/>
              <a:pPr/>
              <a:t>‹#›</a:t>
            </a:fld>
            <a:endParaRPr lang="en-US"/>
          </a:p>
        </p:txBody>
      </p:sp>
    </p:spTree>
    <p:extLst>
      <p:ext uri="{BB962C8B-B14F-4D97-AF65-F5344CB8AC3E}">
        <p14:creationId xmlns:p14="http://schemas.microsoft.com/office/powerpoint/2010/main" val="137682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a:t>Insert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a:p>
        </p:txBody>
      </p:sp>
      <p:sp>
        <p:nvSpPr>
          <p:cNvPr id="5"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a:p>
        </p:txBody>
      </p:sp>
      <p:sp>
        <p:nvSpPr>
          <p:cNvPr id="2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a:t>Click to edit Master title style</a:t>
            </a:r>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BCPS apple 2016 2c.pdf"/>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62" r:id="rId6"/>
    <p:sldLayoutId id="2147483661" r:id="rId7"/>
    <p:sldLayoutId id="2147483664" r:id="rId8"/>
    <p:sldLayoutId id="2147483668" r:id="rId9"/>
    <p:sldLayoutId id="2147483671" r:id="rId10"/>
    <p:sldLayoutId id="2147483669" r:id="rId11"/>
    <p:sldLayoutId id="2147483672" r:id="rId12"/>
    <p:sldLayoutId id="2147483673" r:id="rId13"/>
    <p:sldLayoutId id="2147483676" r:id="rId14"/>
    <p:sldLayoutId id="2147483677" r:id="rId15"/>
    <p:sldLayoutId id="2147483678" r:id="rId16"/>
    <p:sldLayoutId id="2147483679" r:id="rId17"/>
    <p:sldLayoutId id="2147483680" r:id="rId1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recoveringengineer.com/category/resolving-conflict/problem-solv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openclipart.org/detail/172707/edit-icon.-icono-editar-by-mediobit-172707"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portal.wida.us/accesstraining/statespecific/fl/2019%20FL%20TAM.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commons.wikimedia.org/wiki/File:Data-transfer.svg"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teachinglearningloving.blogspot.com/2012/03/march-morning-work-freebie.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hyperlink" Target="https://steinhardt.nyu.edu/metrocenter/resources/glossaries" TargetMode="External"/><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browardcountyschools.sharepoint.com/sites/Intranet/Academics/learning/ELL/Pages/default.aspx" TargetMode="External"/><Relationship Id="rId4" Type="http://schemas.openxmlformats.org/officeDocument/2006/relationships/hyperlink" Target="https://browardschools.instructure.com/courses/59865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www.fldoe.org/standardsreview/"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flickr.com/photos/safari_vacation/10362491406/" TargetMode="Externa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http://ibravoantonio.blogspot.com/2014/05/fomentando-la-implicacion-familiar-en.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hyperlink" Target="http://www.hcpl.net/blogs/ann-p"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esol.browardschools.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openclipart.org/detail/222588/mone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985563" y="2957496"/>
            <a:ext cx="7084291" cy="2115126"/>
          </a:xfrm>
          <a:prstGeom prst="rect">
            <a:avLst/>
          </a:prstGeom>
        </p:spPr>
        <p:txBody>
          <a:bodyPr anchor="ctr"/>
          <a:lstStyle/>
          <a:p>
            <a:pPr marL="0" indent="0" algn="ctr">
              <a:lnSpc>
                <a:spcPct val="100000"/>
              </a:lnSpc>
              <a:spcBef>
                <a:spcPts val="600"/>
              </a:spcBef>
              <a:spcAft>
                <a:spcPts val="600"/>
              </a:spcAft>
              <a:buNone/>
            </a:pPr>
            <a:r>
              <a:rPr lang="en-US" sz="4000" b="1" dirty="0">
                <a:solidFill>
                  <a:srgbClr val="0095D3"/>
                </a:solidFill>
              </a:rPr>
              <a:t>Touch Base Tuesday</a:t>
            </a:r>
          </a:p>
          <a:p>
            <a:pPr marL="0" indent="0" algn="ctr">
              <a:lnSpc>
                <a:spcPct val="100000"/>
              </a:lnSpc>
              <a:spcBef>
                <a:spcPts val="600"/>
              </a:spcBef>
              <a:spcAft>
                <a:spcPts val="600"/>
              </a:spcAft>
              <a:buNone/>
            </a:pPr>
            <a:r>
              <a:rPr lang="en-US" sz="2400" dirty="0">
                <a:solidFill>
                  <a:schemeClr val="accent2"/>
                </a:solidFill>
              </a:rPr>
              <a:t>Tuesday,  March 5, 2019</a:t>
            </a:r>
          </a:p>
          <a:p>
            <a:pPr marL="0" indent="0" algn="ctr">
              <a:lnSpc>
                <a:spcPct val="100000"/>
              </a:lnSpc>
              <a:spcBef>
                <a:spcPts val="600"/>
              </a:spcBef>
              <a:spcAft>
                <a:spcPts val="600"/>
              </a:spcAft>
              <a:buNone/>
            </a:pPr>
            <a:r>
              <a:rPr lang="en-US" sz="2400" dirty="0">
                <a:solidFill>
                  <a:schemeClr val="accent2"/>
                </a:solidFill>
              </a:rPr>
              <a:t>10:00 a.m. or  3:00 p.m.</a:t>
            </a:r>
          </a:p>
        </p:txBody>
      </p:sp>
      <p:sp>
        <p:nvSpPr>
          <p:cNvPr id="2" name="TextBox 1"/>
          <p:cNvSpPr txBox="1"/>
          <p:nvPr/>
        </p:nvSpPr>
        <p:spPr>
          <a:xfrm>
            <a:off x="1333500" y="2076450"/>
            <a:ext cx="6477000" cy="400110"/>
          </a:xfrm>
          <a:prstGeom prst="rect">
            <a:avLst/>
          </a:prstGeom>
          <a:noFill/>
        </p:spPr>
        <p:txBody>
          <a:bodyPr wrap="square" rtlCol="0" anchor="t">
            <a:spAutoFit/>
          </a:bodyPr>
          <a:lstStyle/>
          <a:p>
            <a:pPr algn="ctr"/>
            <a:r>
              <a:rPr lang="en-US" sz="2000" dirty="0"/>
              <a:t>Bilingual/ESOL Department</a:t>
            </a:r>
          </a:p>
        </p:txBody>
      </p:sp>
    </p:spTree>
    <p:extLst>
      <p:ext uri="{BB962C8B-B14F-4D97-AF65-F5344CB8AC3E}">
        <p14:creationId xmlns:p14="http://schemas.microsoft.com/office/powerpoint/2010/main" val="221776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00540" y="165100"/>
            <a:ext cx="8770424" cy="954088"/>
          </a:xfrm>
          <a:solidFill>
            <a:srgbClr val="FF6600"/>
          </a:solidFill>
          <a:ln>
            <a:solidFill>
              <a:srgbClr val="FF6600"/>
            </a:solidFill>
          </a:ln>
        </p:spPr>
        <p:style>
          <a:lnRef idx="1">
            <a:schemeClr val="accent6"/>
          </a:lnRef>
          <a:fillRef idx="3">
            <a:schemeClr val="accent6"/>
          </a:fillRef>
          <a:effectRef idx="2">
            <a:schemeClr val="accent6"/>
          </a:effectRef>
          <a:fontRef idx="minor">
            <a:schemeClr val="lt1"/>
          </a:fontRef>
        </p:style>
        <p:txBody>
          <a:bodyPr/>
          <a:lstStyle/>
          <a:p>
            <a:pPr algn="ctr">
              <a:defRPr/>
            </a:pPr>
            <a:r>
              <a:rPr lang="en-US" sz="5400" b="0" dirty="0">
                <a:solidFill>
                  <a:schemeClr val="bg1"/>
                </a:solidFill>
              </a:rPr>
              <a:t>Saved Student Views</a:t>
            </a:r>
          </a:p>
        </p:txBody>
      </p:sp>
      <p:pic>
        <p:nvPicPr>
          <p:cNvPr id="5" name="Picture 4">
            <a:extLst>
              <a:ext uri="{FF2B5EF4-FFF2-40B4-BE49-F238E27FC236}">
                <a16:creationId xmlns:a16="http://schemas.microsoft.com/office/drawing/2014/main" id="{A750FF7A-D10E-43F9-AA69-BA231B9E06CD}"/>
              </a:ext>
            </a:extLst>
          </p:cNvPr>
          <p:cNvPicPr>
            <a:picLocks noChangeAspect="1"/>
          </p:cNvPicPr>
          <p:nvPr/>
        </p:nvPicPr>
        <p:blipFill>
          <a:blip r:embed="rId3"/>
          <a:stretch>
            <a:fillRect/>
          </a:stretch>
        </p:blipFill>
        <p:spPr>
          <a:xfrm>
            <a:off x="281259" y="3185299"/>
            <a:ext cx="8519886" cy="666750"/>
          </a:xfrm>
          <a:prstGeom prst="rect">
            <a:avLst/>
          </a:prstGeom>
        </p:spPr>
      </p:pic>
      <p:pic>
        <p:nvPicPr>
          <p:cNvPr id="11" name="Picture 10">
            <a:extLst>
              <a:ext uri="{FF2B5EF4-FFF2-40B4-BE49-F238E27FC236}">
                <a16:creationId xmlns:a16="http://schemas.microsoft.com/office/drawing/2014/main" id="{38AB4043-CD68-4F8D-BD0A-5CC5F9456FA9}"/>
              </a:ext>
            </a:extLst>
          </p:cNvPr>
          <p:cNvPicPr>
            <a:picLocks noChangeAspect="1"/>
          </p:cNvPicPr>
          <p:nvPr/>
        </p:nvPicPr>
        <p:blipFill>
          <a:blip r:embed="rId4"/>
          <a:stretch>
            <a:fillRect/>
          </a:stretch>
        </p:blipFill>
        <p:spPr>
          <a:xfrm>
            <a:off x="200540" y="1482500"/>
            <a:ext cx="8519886" cy="1242694"/>
          </a:xfrm>
          <a:prstGeom prst="rect">
            <a:avLst/>
          </a:prstGeom>
          <a:effectLst>
            <a:softEdge rad="127000"/>
          </a:effectLst>
        </p:spPr>
      </p:pic>
      <p:pic>
        <p:nvPicPr>
          <p:cNvPr id="17" name="Picture 16">
            <a:extLst>
              <a:ext uri="{FF2B5EF4-FFF2-40B4-BE49-F238E27FC236}">
                <a16:creationId xmlns:a16="http://schemas.microsoft.com/office/drawing/2014/main" id="{07891795-3CAE-4BC8-A9BA-575174339D05}"/>
              </a:ext>
            </a:extLst>
          </p:cNvPr>
          <p:cNvPicPr>
            <a:picLocks noChangeAspect="1"/>
          </p:cNvPicPr>
          <p:nvPr/>
        </p:nvPicPr>
        <p:blipFill>
          <a:blip r:embed="rId5"/>
          <a:stretch>
            <a:fillRect/>
          </a:stretch>
        </p:blipFill>
        <p:spPr>
          <a:xfrm>
            <a:off x="658658" y="4267284"/>
            <a:ext cx="8180542" cy="647700"/>
          </a:xfrm>
          <a:prstGeom prst="rect">
            <a:avLst/>
          </a:prstGeom>
        </p:spPr>
      </p:pic>
      <p:sp>
        <p:nvSpPr>
          <p:cNvPr id="7" name="Oval 6">
            <a:extLst>
              <a:ext uri="{FF2B5EF4-FFF2-40B4-BE49-F238E27FC236}">
                <a16:creationId xmlns:a16="http://schemas.microsoft.com/office/drawing/2014/main" id="{23F3FE50-66B3-4BFC-9ADA-484C6E68D9B3}"/>
              </a:ext>
            </a:extLst>
          </p:cNvPr>
          <p:cNvSpPr/>
          <p:nvPr/>
        </p:nvSpPr>
        <p:spPr>
          <a:xfrm>
            <a:off x="44395" y="2185243"/>
            <a:ext cx="2481090" cy="46738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43FE145-21AA-4BE7-A70E-4B07C74A4F70}"/>
              </a:ext>
            </a:extLst>
          </p:cNvPr>
          <p:cNvSpPr/>
          <p:nvPr/>
        </p:nvSpPr>
        <p:spPr>
          <a:xfrm>
            <a:off x="2844800" y="1727200"/>
            <a:ext cx="5675085" cy="925424"/>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DC2579B6-8839-4D83-AAFA-15DE142652D5}"/>
              </a:ext>
            </a:extLst>
          </p:cNvPr>
          <p:cNvCxnSpPr>
            <a:cxnSpLocks/>
            <a:endCxn id="19" idx="2"/>
          </p:cNvCxnSpPr>
          <p:nvPr/>
        </p:nvCxnSpPr>
        <p:spPr>
          <a:xfrm flipV="1">
            <a:off x="2525485" y="2189912"/>
            <a:ext cx="319315" cy="24377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2A18E27A-7A2A-450F-9266-88F3B95C600E}"/>
              </a:ext>
            </a:extLst>
          </p:cNvPr>
          <p:cNvSpPr/>
          <p:nvPr/>
        </p:nvSpPr>
        <p:spPr>
          <a:xfrm>
            <a:off x="653927" y="4096220"/>
            <a:ext cx="8317037" cy="925424"/>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0022D41-F3A3-4510-AA50-66317C14BEE0}"/>
              </a:ext>
            </a:extLst>
          </p:cNvPr>
          <p:cNvSpPr/>
          <p:nvPr/>
        </p:nvSpPr>
        <p:spPr>
          <a:xfrm>
            <a:off x="614737" y="3059686"/>
            <a:ext cx="8317038" cy="925424"/>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8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74B0F9-9D07-4B45-8976-A3AA78BD0BD8}"/>
              </a:ext>
            </a:extLst>
          </p:cNvPr>
          <p:cNvSpPr>
            <a:spLocks noGrp="1"/>
          </p:cNvSpPr>
          <p:nvPr>
            <p:ph type="sldNum" sz="quarter" idx="12"/>
          </p:nvPr>
        </p:nvSpPr>
        <p:spPr/>
        <p:txBody>
          <a:bodyPr/>
          <a:lstStyle/>
          <a:p>
            <a:fld id="{9A47194C-3E5A-854F-B5AE-A6634FC20B3C}" type="slidenum">
              <a:rPr lang="en-US" smtClean="0"/>
              <a:pPr/>
              <a:t>11</a:t>
            </a:fld>
            <a:endParaRPr lang="en-US" dirty="0"/>
          </a:p>
        </p:txBody>
      </p:sp>
      <p:sp>
        <p:nvSpPr>
          <p:cNvPr id="4" name="Title 3">
            <a:extLst>
              <a:ext uri="{FF2B5EF4-FFF2-40B4-BE49-F238E27FC236}">
                <a16:creationId xmlns:a16="http://schemas.microsoft.com/office/drawing/2014/main" id="{94E90F78-62D5-4428-86B5-EB2D79FA95E1}"/>
              </a:ext>
            </a:extLst>
          </p:cNvPr>
          <p:cNvSpPr>
            <a:spLocks noGrp="1"/>
          </p:cNvSpPr>
          <p:nvPr>
            <p:ph type="title"/>
          </p:nvPr>
        </p:nvSpPr>
        <p:spPr>
          <a:xfrm>
            <a:off x="212036" y="165100"/>
            <a:ext cx="8758928" cy="954088"/>
          </a:xfrm>
          <a:prstGeom prst="rect">
            <a:avLst/>
          </a:prstGeom>
          <a:ln>
            <a:solidFill>
              <a:schemeClr val="accent1"/>
            </a:solidFill>
          </a:ln>
        </p:spPr>
        <p:txBody>
          <a:bodyPr/>
          <a:lstStyle/>
          <a:p>
            <a:pPr algn="ctr"/>
            <a:r>
              <a:rPr lang="en-US" sz="6000" b="0" dirty="0">
                <a:solidFill>
                  <a:schemeClr val="bg1"/>
                </a:solidFill>
              </a:rPr>
              <a:t>Scenario</a:t>
            </a:r>
          </a:p>
        </p:txBody>
      </p:sp>
      <p:pic>
        <p:nvPicPr>
          <p:cNvPr id="5" name="Picture 4">
            <a:extLst>
              <a:ext uri="{FF2B5EF4-FFF2-40B4-BE49-F238E27FC236}">
                <a16:creationId xmlns:a16="http://schemas.microsoft.com/office/drawing/2014/main" id="{AEA25E1E-9534-4577-865A-AC6FB69192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97697" y="1560734"/>
            <a:ext cx="5387605" cy="4274167"/>
          </a:xfrm>
          <a:prstGeom prst="rect">
            <a:avLst/>
          </a:prstGeom>
          <a:effectLst>
            <a:softEdge rad="317500"/>
          </a:effectLst>
        </p:spPr>
      </p:pic>
    </p:spTree>
    <p:extLst>
      <p:ext uri="{BB962C8B-B14F-4D97-AF65-F5344CB8AC3E}">
        <p14:creationId xmlns:p14="http://schemas.microsoft.com/office/powerpoint/2010/main" val="1353725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sldNum" sz="quarter" idx="12"/>
          </p:nvPr>
        </p:nvSpPr>
        <p:spPr>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12</a:t>
            </a:fld>
            <a:r>
              <a:rPr lang="en-US" sz="1400" b="0" i="0" u="none" strike="noStrike" cap="none">
                <a:solidFill>
                  <a:srgbClr val="000000"/>
                </a:solidFill>
                <a:latin typeface="Arial"/>
                <a:ea typeface="Arial"/>
                <a:cs typeface="Arial"/>
                <a:sym typeface="Arial"/>
              </a:rPr>
              <a:t>          </a:t>
            </a:r>
          </a:p>
        </p:txBody>
      </p:sp>
      <p:sp>
        <p:nvSpPr>
          <p:cNvPr id="1253" name="Shape 1253"/>
          <p:cNvSpPr txBox="1">
            <a:spLocks noGrp="1"/>
          </p:cNvSpPr>
          <p:nvPr>
            <p:ph type="title"/>
          </p:nvPr>
        </p:nvSpPr>
        <p:spPr>
          <a:xfrm>
            <a:off x="141100" y="165100"/>
            <a:ext cx="8829864" cy="95408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dirty="0">
                <a:solidFill>
                  <a:schemeClr val="bg1"/>
                </a:solidFill>
                <a:latin typeface="Century Gothic"/>
                <a:ea typeface="Helvetica Neue"/>
                <a:cs typeface="Helvetica Neue"/>
                <a:sym typeface="Helvetica Neue"/>
              </a:rPr>
              <a:t>REEVAL Meeting</a:t>
            </a:r>
            <a:endParaRPr lang="en-US" sz="4400" b="0" i="0" u="none" strike="noStrike" cap="none" dirty="0">
              <a:solidFill>
                <a:schemeClr val="tx1"/>
              </a:solidFill>
              <a:latin typeface="Century Gothic"/>
              <a:ea typeface="Helvetica Neue"/>
              <a:cs typeface="Helvetica Neue"/>
              <a:sym typeface="Helvetica Neue"/>
            </a:endParaRPr>
          </a:p>
        </p:txBody>
      </p:sp>
      <p:sp>
        <p:nvSpPr>
          <p:cNvPr id="2" name="TextBox 1"/>
          <p:cNvSpPr txBox="1"/>
          <p:nvPr/>
        </p:nvSpPr>
        <p:spPr>
          <a:xfrm>
            <a:off x="627799" y="5017565"/>
            <a:ext cx="824816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x-none" sz="2400" dirty="0">
                <a:solidFill>
                  <a:srgbClr val="0095D3"/>
                </a:solidFill>
                <a:latin typeface="Century Gothic"/>
              </a:rPr>
              <a:t>Remember to generate</a:t>
            </a:r>
            <a:r>
              <a:rPr lang="en-US" sz="2400" dirty="0">
                <a:solidFill>
                  <a:srgbClr val="0095D3"/>
                </a:solidFill>
                <a:latin typeface="Century Gothic"/>
              </a:rPr>
              <a:t> and sign the</a:t>
            </a:r>
            <a:r>
              <a:rPr lang="x-none" sz="2400" dirty="0">
                <a:solidFill>
                  <a:srgbClr val="0095D3"/>
                </a:solidFill>
                <a:latin typeface="Century Gothic"/>
              </a:rPr>
              <a:t> </a:t>
            </a:r>
            <a:r>
              <a:rPr lang="x-none" sz="2400" dirty="0">
                <a:solidFill>
                  <a:srgbClr val="FF0000"/>
                </a:solidFill>
                <a:latin typeface="Century Gothic"/>
              </a:rPr>
              <a:t>Student Meeting Report </a:t>
            </a:r>
            <a:r>
              <a:rPr lang="x-none" sz="2400" dirty="0">
                <a:solidFill>
                  <a:srgbClr val="0095D3"/>
                </a:solidFill>
                <a:latin typeface="Century Gothic"/>
              </a:rPr>
              <a:t>at time of meeting</a:t>
            </a:r>
            <a:r>
              <a:rPr lang="en-US" sz="2400" dirty="0">
                <a:solidFill>
                  <a:srgbClr val="0095D3"/>
                </a:solidFill>
                <a:latin typeface="Century Gothic"/>
              </a:rPr>
              <a:t>. </a:t>
            </a:r>
            <a:r>
              <a:rPr lang="x-none" sz="2400" dirty="0">
                <a:solidFill>
                  <a:srgbClr val="0095D3"/>
                </a:solidFill>
                <a:latin typeface="Century Gothic"/>
              </a:rPr>
              <a:t> </a:t>
            </a:r>
            <a:endParaRPr lang="en-US" sz="2400" b="1" u="sng" dirty="0">
              <a:solidFill>
                <a:schemeClr val="dk1"/>
              </a:solidFill>
              <a:latin typeface="Calibri"/>
              <a:ea typeface="Calibri"/>
              <a:cs typeface="Calibri"/>
              <a:sym typeface="Calibri"/>
            </a:endParaRPr>
          </a:p>
          <a:p>
            <a:pPr>
              <a:buClr>
                <a:schemeClr val="dk1"/>
              </a:buClr>
              <a:buSzPct val="25000"/>
            </a:pPr>
            <a:r>
              <a:rPr lang="x-none" sz="2400" b="1" u="sng" dirty="0">
                <a:solidFill>
                  <a:srgbClr val="FF0000"/>
                </a:solidFill>
                <a:latin typeface="Calibri"/>
                <a:ea typeface="Calibri"/>
                <a:cs typeface="Calibri"/>
                <a:sym typeface="Calibri"/>
              </a:rPr>
              <a:t>After 48 Hours</a:t>
            </a:r>
            <a:r>
              <a:rPr lang="x-none" sz="2400" b="1" dirty="0">
                <a:solidFill>
                  <a:srgbClr val="FF0000"/>
                </a:solidFill>
                <a:latin typeface="Calibri"/>
                <a:ea typeface="Calibri"/>
                <a:cs typeface="Calibri"/>
                <a:sym typeface="Calibri"/>
              </a:rPr>
              <a:t>: </a:t>
            </a:r>
            <a:r>
              <a:rPr lang="x-none" sz="2400" b="1" u="sng" dirty="0">
                <a:latin typeface="Calibri"/>
                <a:ea typeface="Calibri"/>
                <a:cs typeface="Calibri"/>
                <a:sym typeface="Calibri"/>
              </a:rPr>
              <a:t>Print</a:t>
            </a:r>
            <a:r>
              <a:rPr lang="x-none" sz="2400" b="1" dirty="0">
                <a:latin typeface="Calibri"/>
                <a:ea typeface="Calibri"/>
                <a:cs typeface="Calibri"/>
                <a:sym typeface="Calibri"/>
              </a:rPr>
              <a:t> Parent Notification Letter and </a:t>
            </a:r>
            <a:r>
              <a:rPr lang="en-US" sz="2400" b="1" dirty="0">
                <a:latin typeface="Calibri"/>
                <a:ea typeface="Calibri"/>
                <a:cs typeface="Calibri"/>
                <a:sym typeface="Calibri"/>
              </a:rPr>
              <a:t>save and print the </a:t>
            </a:r>
            <a:r>
              <a:rPr lang="x-none" sz="2400" b="1" dirty="0">
                <a:latin typeface="Calibri"/>
                <a:ea typeface="Calibri"/>
                <a:cs typeface="Calibri"/>
                <a:sym typeface="Calibri"/>
              </a:rPr>
              <a:t> </a:t>
            </a:r>
            <a:r>
              <a:rPr lang="x-none" sz="2400" b="1" u="sng" dirty="0">
                <a:latin typeface="Calibri"/>
                <a:ea typeface="Calibri"/>
                <a:cs typeface="Calibri"/>
                <a:sym typeface="Calibri"/>
              </a:rPr>
              <a:t>ELL Plan </a:t>
            </a:r>
          </a:p>
        </p:txBody>
      </p:sp>
      <p:sp>
        <p:nvSpPr>
          <p:cNvPr id="3" name="TextBox 2">
            <a:extLst>
              <a:ext uri="{FF2B5EF4-FFF2-40B4-BE49-F238E27FC236}">
                <a16:creationId xmlns:a16="http://schemas.microsoft.com/office/drawing/2014/main" id="{5825137B-3019-4BB0-8F00-C91C71F83ABF}"/>
              </a:ext>
            </a:extLst>
          </p:cNvPr>
          <p:cNvSpPr txBox="1"/>
          <p:nvPr/>
        </p:nvSpPr>
        <p:spPr>
          <a:xfrm>
            <a:off x="879433" y="1201357"/>
            <a:ext cx="7505700" cy="1938992"/>
          </a:xfrm>
          <a:prstGeom prst="rect">
            <a:avLst/>
          </a:prstGeom>
          <a:solidFill>
            <a:schemeClr val="accent6">
              <a:lumMod val="20000"/>
              <a:lumOff val="80000"/>
            </a:schemeClr>
          </a:solidFill>
        </p:spPr>
        <p:txBody>
          <a:bodyPr wrap="square" rtlCol="0">
            <a:spAutoFit/>
          </a:bodyPr>
          <a:lstStyle/>
          <a:p>
            <a:r>
              <a:rPr lang="en-US" sz="2400" b="1" kern="1200" dirty="0">
                <a:solidFill>
                  <a:schemeClr val="tx1"/>
                </a:solidFill>
                <a:latin typeface="+mn-lt"/>
                <a:ea typeface="+mn-ea"/>
                <a:cs typeface="+mn-cs"/>
              </a:rPr>
              <a:t>Q: How do you handle students who are due for Extension of Services in the middle of ACCESS testing</a:t>
            </a:r>
            <a:r>
              <a:rPr lang="en-US" sz="2400" b="1" dirty="0"/>
              <a:t>? </a:t>
            </a:r>
          </a:p>
          <a:p>
            <a:r>
              <a:rPr lang="en-US" sz="2400" b="1" kern="1200" dirty="0">
                <a:solidFill>
                  <a:schemeClr val="tx1"/>
                </a:solidFill>
                <a:latin typeface="+mn-lt"/>
                <a:ea typeface="+mn-ea"/>
                <a:cs typeface="+mn-cs"/>
              </a:rPr>
              <a:t>Do we administer our IPT L/S/R/W in order to have an ELL Committee within the 30 days? </a:t>
            </a:r>
          </a:p>
        </p:txBody>
      </p:sp>
      <p:pic>
        <p:nvPicPr>
          <p:cNvPr id="7" name="Picture 6" descr="A screenshot of a cell phone&#10;&#10;Description automatically generated">
            <a:extLst>
              <a:ext uri="{FF2B5EF4-FFF2-40B4-BE49-F238E27FC236}">
                <a16:creationId xmlns:a16="http://schemas.microsoft.com/office/drawing/2014/main" id="{C79AD1FB-65F3-403B-94C8-49699A7A10CF}"/>
              </a:ext>
            </a:extLst>
          </p:cNvPr>
          <p:cNvPicPr>
            <a:picLocks noChangeAspect="1"/>
          </p:cNvPicPr>
          <p:nvPr/>
        </p:nvPicPr>
        <p:blipFill>
          <a:blip r:embed="rId3"/>
          <a:stretch>
            <a:fillRect/>
          </a:stretch>
        </p:blipFill>
        <p:spPr>
          <a:xfrm>
            <a:off x="369700" y="3305402"/>
            <a:ext cx="8389846" cy="156966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53635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OL_logo-transparency.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849328" y="252595"/>
            <a:ext cx="2623423" cy="945881"/>
          </a:xfrm>
          <a:prstGeom prst="rect">
            <a:avLst/>
          </a:prstGeom>
        </p:spPr>
      </p:pic>
      <p:pic>
        <p:nvPicPr>
          <p:cNvPr id="4" name="Picture 3">
            <a:extLst>
              <a:ext uri="{FF2B5EF4-FFF2-40B4-BE49-F238E27FC236}">
                <a16:creationId xmlns:a16="http://schemas.microsoft.com/office/drawing/2014/main" id="{F5458ED2-F842-4260-A6BD-7904F3020DBB}"/>
              </a:ext>
            </a:extLst>
          </p:cNvPr>
          <p:cNvPicPr>
            <a:picLocks noChangeAspect="1"/>
          </p:cNvPicPr>
          <p:nvPr/>
        </p:nvPicPr>
        <p:blipFill>
          <a:blip r:embed="rId4"/>
          <a:stretch>
            <a:fillRect/>
          </a:stretch>
        </p:blipFill>
        <p:spPr>
          <a:xfrm>
            <a:off x="642936" y="1543526"/>
            <a:ext cx="7643814" cy="3770948"/>
          </a:xfrm>
          <a:prstGeom prst="rect">
            <a:avLst/>
          </a:prstGeom>
          <a:effectLst>
            <a:glow rad="228600">
              <a:schemeClr val="accent1">
                <a:satMod val="175000"/>
                <a:alpha val="40000"/>
              </a:schemeClr>
            </a:glow>
          </a:effectLst>
        </p:spPr>
      </p:pic>
      <p:sp>
        <p:nvSpPr>
          <p:cNvPr id="3" name="Slide Number Placeholder 2">
            <a:extLst>
              <a:ext uri="{FF2B5EF4-FFF2-40B4-BE49-F238E27FC236}">
                <a16:creationId xmlns:a16="http://schemas.microsoft.com/office/drawing/2014/main" id="{FCE4B1C9-2F4C-42CE-847E-96CBFF6689F2}"/>
              </a:ext>
            </a:extLst>
          </p:cNvPr>
          <p:cNvSpPr>
            <a:spLocks noGrp="1"/>
          </p:cNvSpPr>
          <p:nvPr>
            <p:ph type="sldNum" sz="quarter" idx="12"/>
          </p:nvPr>
        </p:nvSpPr>
        <p:spPr/>
        <p:txBody>
          <a:bodyPr/>
          <a:lstStyle/>
          <a:p>
            <a:fld id="{924D700C-A97B-4A7F-A635-A5B6C1220415}" type="slidenum">
              <a:rPr lang="en-US" altLang="en-US" smtClean="0"/>
              <a:pPr/>
              <a:t>13</a:t>
            </a:fld>
            <a:endParaRPr lang="en-US" altLang="en-US"/>
          </a:p>
        </p:txBody>
      </p:sp>
      <p:sp>
        <p:nvSpPr>
          <p:cNvPr id="5" name="TextBox 4">
            <a:extLst>
              <a:ext uri="{FF2B5EF4-FFF2-40B4-BE49-F238E27FC236}">
                <a16:creationId xmlns:a16="http://schemas.microsoft.com/office/drawing/2014/main" id="{911AAB06-BEA1-4CE2-96AA-A55518004EE0}"/>
              </a:ext>
            </a:extLst>
          </p:cNvPr>
          <p:cNvSpPr txBox="1"/>
          <p:nvPr/>
        </p:nvSpPr>
        <p:spPr>
          <a:xfrm>
            <a:off x="1246909" y="6162950"/>
            <a:ext cx="4833257" cy="584775"/>
          </a:xfrm>
          <a:prstGeom prst="rect">
            <a:avLst/>
          </a:prstGeom>
          <a:noFill/>
        </p:spPr>
        <p:txBody>
          <a:bodyPr wrap="square" rtlCol="0">
            <a:spAutoFit/>
          </a:bodyPr>
          <a:lstStyle/>
          <a:p>
            <a:r>
              <a:rPr lang="en-US" sz="3200" dirty="0">
                <a:solidFill>
                  <a:schemeClr val="tx2"/>
                </a:solidFill>
              </a:rPr>
              <a:t>Source: Policy 6000.1 </a:t>
            </a:r>
          </a:p>
        </p:txBody>
      </p:sp>
      <p:pic>
        <p:nvPicPr>
          <p:cNvPr id="7" name="Picture 6">
            <a:extLst>
              <a:ext uri="{FF2B5EF4-FFF2-40B4-BE49-F238E27FC236}">
                <a16:creationId xmlns:a16="http://schemas.microsoft.com/office/drawing/2014/main" id="{1E7CBD65-9539-4ACC-99F6-E65701002980}"/>
              </a:ext>
            </a:extLst>
          </p:cNvPr>
          <p:cNvPicPr>
            <a:picLocks noChangeAspect="1"/>
          </p:cNvPicPr>
          <p:nvPr/>
        </p:nvPicPr>
        <p:blipFill>
          <a:blip r:embed="rId5"/>
          <a:stretch>
            <a:fillRect/>
          </a:stretch>
        </p:blipFill>
        <p:spPr>
          <a:xfrm>
            <a:off x="1000371" y="2893495"/>
            <a:ext cx="6928943" cy="1543817"/>
          </a:xfrm>
          <a:prstGeom prst="rect">
            <a:avLst/>
          </a:prstGeom>
          <a:effectLst>
            <a:glow rad="228600">
              <a:schemeClr val="accent3">
                <a:satMod val="175000"/>
                <a:alpha val="40000"/>
              </a:schemeClr>
            </a:glow>
            <a:softEdge rad="31750"/>
          </a:effectLst>
        </p:spPr>
      </p:pic>
    </p:spTree>
    <p:extLst>
      <p:ext uri="{BB962C8B-B14F-4D97-AF65-F5344CB8AC3E}">
        <p14:creationId xmlns:p14="http://schemas.microsoft.com/office/powerpoint/2010/main" val="74809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E4B1C9-2F4C-42CE-847E-96CBFF6689F2}"/>
              </a:ext>
            </a:extLst>
          </p:cNvPr>
          <p:cNvSpPr>
            <a:spLocks noGrp="1"/>
          </p:cNvSpPr>
          <p:nvPr>
            <p:ph type="sldNum" sz="quarter" idx="12"/>
          </p:nvPr>
        </p:nvSpPr>
        <p:spPr/>
        <p:txBody>
          <a:bodyPr/>
          <a:lstStyle/>
          <a:p>
            <a:fld id="{924D700C-A97B-4A7F-A635-A5B6C1220415}" type="slidenum">
              <a:rPr lang="en-US" altLang="en-US" smtClean="0"/>
              <a:pPr/>
              <a:t>14</a:t>
            </a:fld>
            <a:endParaRPr lang="en-US" altLang="en-US"/>
          </a:p>
        </p:txBody>
      </p:sp>
      <p:pic>
        <p:nvPicPr>
          <p:cNvPr id="7" name="Picture 6">
            <a:extLst>
              <a:ext uri="{FF2B5EF4-FFF2-40B4-BE49-F238E27FC236}">
                <a16:creationId xmlns:a16="http://schemas.microsoft.com/office/drawing/2014/main" id="{BD719CAE-9694-445F-9820-EEF59449866D}"/>
              </a:ext>
            </a:extLst>
          </p:cNvPr>
          <p:cNvPicPr>
            <a:picLocks noChangeAspect="1"/>
          </p:cNvPicPr>
          <p:nvPr/>
        </p:nvPicPr>
        <p:blipFill>
          <a:blip r:embed="rId3"/>
          <a:stretch>
            <a:fillRect/>
          </a:stretch>
        </p:blipFill>
        <p:spPr>
          <a:xfrm>
            <a:off x="-380971" y="44067"/>
            <a:ext cx="10006167" cy="6667176"/>
          </a:xfrm>
          <a:prstGeom prst="rect">
            <a:avLst/>
          </a:prstGeom>
        </p:spPr>
      </p:pic>
      <p:pic>
        <p:nvPicPr>
          <p:cNvPr id="6" name="Picture 5">
            <a:extLst>
              <a:ext uri="{FF2B5EF4-FFF2-40B4-BE49-F238E27FC236}">
                <a16:creationId xmlns:a16="http://schemas.microsoft.com/office/drawing/2014/main" id="{6E1440BA-47FD-44C9-BC97-368B2BC6C439}"/>
              </a:ext>
            </a:extLst>
          </p:cNvPr>
          <p:cNvPicPr>
            <a:picLocks noChangeAspect="1"/>
          </p:cNvPicPr>
          <p:nvPr/>
        </p:nvPicPr>
        <p:blipFill>
          <a:blip r:embed="rId4"/>
          <a:stretch>
            <a:fillRect/>
          </a:stretch>
        </p:blipFill>
        <p:spPr>
          <a:xfrm>
            <a:off x="311846" y="2891647"/>
            <a:ext cx="8183396" cy="1786516"/>
          </a:xfrm>
          <a:prstGeom prst="rect">
            <a:avLst/>
          </a:prstGeom>
          <a:ln w="57150">
            <a:solidFill>
              <a:srgbClr val="FFE794"/>
            </a:solidFill>
          </a:ln>
        </p:spPr>
      </p:pic>
      <p:grpSp>
        <p:nvGrpSpPr>
          <p:cNvPr id="9" name="Group 8">
            <a:extLst>
              <a:ext uri="{FF2B5EF4-FFF2-40B4-BE49-F238E27FC236}">
                <a16:creationId xmlns:a16="http://schemas.microsoft.com/office/drawing/2014/main" id="{F57F7D5F-3605-43C6-BE33-2C2E8F3BD503}"/>
              </a:ext>
            </a:extLst>
          </p:cNvPr>
          <p:cNvGrpSpPr/>
          <p:nvPr/>
        </p:nvGrpSpPr>
        <p:grpSpPr>
          <a:xfrm>
            <a:off x="5010658" y="11020"/>
            <a:ext cx="1687595" cy="1202441"/>
            <a:chOff x="4429489" y="1068779"/>
            <a:chExt cx="1021282" cy="1192283"/>
          </a:xfrm>
        </p:grpSpPr>
        <p:sp>
          <p:nvSpPr>
            <p:cNvPr id="5" name="Oval 4">
              <a:extLst>
                <a:ext uri="{FF2B5EF4-FFF2-40B4-BE49-F238E27FC236}">
                  <a16:creationId xmlns:a16="http://schemas.microsoft.com/office/drawing/2014/main" id="{2E71E7B0-C882-4A93-B1F9-C077C43D115A}"/>
                </a:ext>
              </a:extLst>
            </p:cNvPr>
            <p:cNvSpPr/>
            <p:nvPr/>
          </p:nvSpPr>
          <p:spPr>
            <a:xfrm>
              <a:off x="4429489" y="1895301"/>
              <a:ext cx="1021282" cy="36576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D7DD4F9F-5717-4A2B-A935-09CD3F7D2FAD}"/>
                </a:ext>
              </a:extLst>
            </p:cNvPr>
            <p:cNvSpPr/>
            <p:nvPr/>
          </p:nvSpPr>
          <p:spPr>
            <a:xfrm>
              <a:off x="4750130" y="1068779"/>
              <a:ext cx="510639" cy="676894"/>
            </a:xfrm>
            <a:prstGeom prst="down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0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3940D2-EA9D-4D24-AF1E-DEAA6934A369}"/>
              </a:ext>
            </a:extLst>
          </p:cNvPr>
          <p:cNvSpPr>
            <a:spLocks noGrp="1"/>
          </p:cNvSpPr>
          <p:nvPr>
            <p:ph type="sldNum" sz="quarter" idx="12"/>
          </p:nvPr>
        </p:nvSpPr>
        <p:spPr/>
        <p:txBody>
          <a:bodyPr/>
          <a:lstStyle/>
          <a:p>
            <a:fld id="{9A47194C-3E5A-854F-B5AE-A6634FC20B3C}" type="slidenum">
              <a:rPr lang="en-US" smtClean="0"/>
              <a:pPr/>
              <a:t>15</a:t>
            </a:fld>
            <a:endParaRPr lang="en-US" dirty="0"/>
          </a:p>
        </p:txBody>
      </p:sp>
      <p:sp>
        <p:nvSpPr>
          <p:cNvPr id="4" name="Title 3">
            <a:extLst>
              <a:ext uri="{FF2B5EF4-FFF2-40B4-BE49-F238E27FC236}">
                <a16:creationId xmlns:a16="http://schemas.microsoft.com/office/drawing/2014/main" id="{20E51ABB-3AFE-4FBC-947B-3819B75B9483}"/>
              </a:ext>
            </a:extLst>
          </p:cNvPr>
          <p:cNvSpPr>
            <a:spLocks noGrp="1"/>
          </p:cNvSpPr>
          <p:nvPr>
            <p:ph type="title"/>
          </p:nvPr>
        </p:nvSpPr>
        <p:spPr>
          <a:xfrm>
            <a:off x="271464" y="157163"/>
            <a:ext cx="8699500" cy="962025"/>
          </a:xfrm>
        </p:spPr>
        <p:txBody>
          <a:bodyPr/>
          <a:lstStyle/>
          <a:p>
            <a:pPr algn="ctr"/>
            <a:r>
              <a:rPr lang="en-US" sz="4000" b="0" dirty="0"/>
              <a:t>2018-2019 ACCESS for ELLs</a:t>
            </a:r>
          </a:p>
        </p:txBody>
      </p:sp>
      <p:sp>
        <p:nvSpPr>
          <p:cNvPr id="18" name="TextBox 17">
            <a:extLst>
              <a:ext uri="{FF2B5EF4-FFF2-40B4-BE49-F238E27FC236}">
                <a16:creationId xmlns:a16="http://schemas.microsoft.com/office/drawing/2014/main" id="{E0F23486-8C06-4674-B12F-2CF6947693CB}"/>
              </a:ext>
            </a:extLst>
          </p:cNvPr>
          <p:cNvSpPr txBox="1"/>
          <p:nvPr/>
        </p:nvSpPr>
        <p:spPr>
          <a:xfrm>
            <a:off x="852387" y="4826967"/>
            <a:ext cx="7758112" cy="1877437"/>
          </a:xfrm>
          <a:prstGeom prst="rect">
            <a:avLst/>
          </a:prstGeom>
          <a:noFill/>
        </p:spPr>
        <p:txBody>
          <a:bodyPr wrap="square" rtlCol="0">
            <a:spAutoFit/>
          </a:bodyPr>
          <a:lstStyle/>
          <a:p>
            <a:pPr algn="ctr"/>
            <a:r>
              <a:rPr lang="en-US" sz="2800" b="1" u="sng" dirty="0">
                <a:solidFill>
                  <a:schemeClr val="accent1"/>
                </a:solidFill>
              </a:rPr>
              <a:t>2018- 2019 Testing Window:</a:t>
            </a:r>
          </a:p>
          <a:p>
            <a:pPr algn="ctr"/>
            <a:r>
              <a:rPr lang="en-US" sz="2800" b="1" dirty="0">
                <a:solidFill>
                  <a:schemeClr val="accent1"/>
                </a:solidFill>
              </a:rPr>
              <a:t>1/28/19 – 3/21/19</a:t>
            </a:r>
          </a:p>
          <a:p>
            <a:pPr algn="ctr"/>
            <a:r>
              <a:rPr lang="en-US" sz="2800" b="1" dirty="0">
                <a:solidFill>
                  <a:schemeClr val="accent1"/>
                </a:solidFill>
              </a:rPr>
              <a:t>(8 weeks)</a:t>
            </a:r>
          </a:p>
          <a:p>
            <a:pPr algn="ctr"/>
            <a:endParaRPr lang="en-US" sz="3200" b="1" dirty="0">
              <a:solidFill>
                <a:schemeClr val="accent1"/>
              </a:solidFill>
            </a:endParaRPr>
          </a:p>
        </p:txBody>
      </p:sp>
      <p:sp>
        <p:nvSpPr>
          <p:cNvPr id="19" name="Star: 7 Points 18">
            <a:extLst>
              <a:ext uri="{FF2B5EF4-FFF2-40B4-BE49-F238E27FC236}">
                <a16:creationId xmlns:a16="http://schemas.microsoft.com/office/drawing/2014/main" id="{13B25576-B0E9-4BEE-B5BC-4AAA5299656E}"/>
              </a:ext>
            </a:extLst>
          </p:cNvPr>
          <p:cNvSpPr/>
          <p:nvPr/>
        </p:nvSpPr>
        <p:spPr>
          <a:xfrm rot="20905902">
            <a:off x="-65753" y="4238664"/>
            <a:ext cx="2388292" cy="1816766"/>
          </a:xfrm>
          <a:prstGeom prst="star7">
            <a:avLst/>
          </a:prstGeom>
          <a:solidFill>
            <a:schemeClr val="accent6">
              <a:lumMod val="20000"/>
              <a:lumOff val="80000"/>
            </a:schemeClr>
          </a:solid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u="sng" dirty="0">
                <a:solidFill>
                  <a:schemeClr val="accent1"/>
                </a:solidFill>
              </a:rPr>
              <a:t>Login:</a:t>
            </a:r>
            <a:r>
              <a:rPr lang="en-US" dirty="0">
                <a:solidFill>
                  <a:schemeClr val="accent1"/>
                </a:solidFill>
              </a:rPr>
              <a:t> florida</a:t>
            </a:r>
          </a:p>
          <a:p>
            <a:r>
              <a:rPr lang="en-US" b="1" u="sng" dirty="0">
                <a:solidFill>
                  <a:schemeClr val="accent1"/>
                </a:solidFill>
              </a:rPr>
              <a:t>Password: </a:t>
            </a:r>
            <a:r>
              <a:rPr lang="en-US" dirty="0">
                <a:solidFill>
                  <a:schemeClr val="accent1"/>
                </a:solidFill>
              </a:rPr>
              <a:t>sunshine</a:t>
            </a:r>
          </a:p>
        </p:txBody>
      </p:sp>
      <p:sp>
        <p:nvSpPr>
          <p:cNvPr id="20" name="TextBox 19">
            <a:extLst>
              <a:ext uri="{FF2B5EF4-FFF2-40B4-BE49-F238E27FC236}">
                <a16:creationId xmlns:a16="http://schemas.microsoft.com/office/drawing/2014/main" id="{7BFB4FCC-0E11-400B-9DF1-C6EC689C421E}"/>
              </a:ext>
            </a:extLst>
          </p:cNvPr>
          <p:cNvSpPr txBox="1"/>
          <p:nvPr/>
        </p:nvSpPr>
        <p:spPr>
          <a:xfrm>
            <a:off x="1252167" y="6071618"/>
            <a:ext cx="6947892" cy="707886"/>
          </a:xfrm>
          <a:prstGeom prst="rect">
            <a:avLst/>
          </a:prstGeom>
          <a:noFill/>
        </p:spPr>
        <p:txBody>
          <a:bodyPr wrap="square" rtlCol="0">
            <a:spAutoFit/>
          </a:bodyPr>
          <a:lstStyle/>
          <a:p>
            <a:pPr algn="ctr"/>
            <a:r>
              <a:rPr lang="en-US" sz="4000" dirty="0">
                <a:solidFill>
                  <a:srgbClr val="C00000"/>
                </a:solidFill>
              </a:rPr>
              <a:t>https://wida.wisc.edu/</a:t>
            </a:r>
          </a:p>
        </p:txBody>
      </p:sp>
      <p:grpSp>
        <p:nvGrpSpPr>
          <p:cNvPr id="6" name="Group 5">
            <a:extLst>
              <a:ext uri="{FF2B5EF4-FFF2-40B4-BE49-F238E27FC236}">
                <a16:creationId xmlns:a16="http://schemas.microsoft.com/office/drawing/2014/main" id="{EFFF1C3B-42CD-4D78-A9CF-0983873E4A3A}"/>
              </a:ext>
            </a:extLst>
          </p:cNvPr>
          <p:cNvGrpSpPr/>
          <p:nvPr/>
        </p:nvGrpSpPr>
        <p:grpSpPr>
          <a:xfrm>
            <a:off x="463220" y="1726958"/>
            <a:ext cx="2406722" cy="2312839"/>
            <a:chOff x="1501542" y="2043766"/>
            <a:chExt cx="2406722" cy="2312839"/>
          </a:xfrm>
        </p:grpSpPr>
        <p:pic>
          <p:nvPicPr>
            <p:cNvPr id="9" name="Picture 8">
              <a:extLst>
                <a:ext uri="{FF2B5EF4-FFF2-40B4-BE49-F238E27FC236}">
                  <a16:creationId xmlns:a16="http://schemas.microsoft.com/office/drawing/2014/main" id="{AE9C9BAC-EE2A-41DE-8610-A847E7827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542" y="2043766"/>
              <a:ext cx="2406722" cy="2312839"/>
            </a:xfrm>
            <a:prstGeom prst="rect">
              <a:avLst/>
            </a:prstGeom>
          </p:spPr>
        </p:pic>
        <p:sp>
          <p:nvSpPr>
            <p:cNvPr id="11" name="Rectangle 10">
              <a:extLst>
                <a:ext uri="{FF2B5EF4-FFF2-40B4-BE49-F238E27FC236}">
                  <a16:creationId xmlns:a16="http://schemas.microsoft.com/office/drawing/2014/main" id="{9A7533F1-AEDB-4E10-8169-74CAE2026185}"/>
                </a:ext>
              </a:extLst>
            </p:cNvPr>
            <p:cNvSpPr/>
            <p:nvPr/>
          </p:nvSpPr>
          <p:spPr>
            <a:xfrm>
              <a:off x="1558431" y="3961456"/>
              <a:ext cx="1828800" cy="365760"/>
            </a:xfrm>
            <a:prstGeom prst="rect">
              <a:avLst/>
            </a:prstGeom>
            <a:solidFill>
              <a:srgbClr val="F5FD87">
                <a:alpha val="75000"/>
              </a:srgbClr>
            </a:solidFill>
            <a:ln w="18000">
              <a:solidFill>
                <a:srgbClr val="F5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D87"/>
                </a:solidFill>
              </a:endParaRPr>
            </a:p>
          </p:txBody>
        </p:sp>
      </p:grpSp>
      <p:grpSp>
        <p:nvGrpSpPr>
          <p:cNvPr id="7" name="Group 6">
            <a:extLst>
              <a:ext uri="{FF2B5EF4-FFF2-40B4-BE49-F238E27FC236}">
                <a16:creationId xmlns:a16="http://schemas.microsoft.com/office/drawing/2014/main" id="{47AD5E5C-9749-44B5-A218-6C190C18B7C9}"/>
              </a:ext>
            </a:extLst>
          </p:cNvPr>
          <p:cNvGrpSpPr/>
          <p:nvPr/>
        </p:nvGrpSpPr>
        <p:grpSpPr>
          <a:xfrm>
            <a:off x="2909368" y="1668748"/>
            <a:ext cx="5325327" cy="2379100"/>
            <a:chOff x="3658889" y="1770633"/>
            <a:chExt cx="5196153" cy="2312839"/>
          </a:xfrm>
        </p:grpSpPr>
        <p:pic>
          <p:nvPicPr>
            <p:cNvPr id="10" name="Picture 9">
              <a:extLst>
                <a:ext uri="{FF2B5EF4-FFF2-40B4-BE49-F238E27FC236}">
                  <a16:creationId xmlns:a16="http://schemas.microsoft.com/office/drawing/2014/main" id="{163273A9-E89B-494A-9C0A-151A055D2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889" y="1770633"/>
              <a:ext cx="5196153" cy="2312839"/>
            </a:xfrm>
            <a:prstGeom prst="rect">
              <a:avLst/>
            </a:prstGeom>
          </p:spPr>
        </p:pic>
        <p:sp>
          <p:nvSpPr>
            <p:cNvPr id="12" name="Rectangle 11">
              <a:extLst>
                <a:ext uri="{FF2B5EF4-FFF2-40B4-BE49-F238E27FC236}">
                  <a16:creationId xmlns:a16="http://schemas.microsoft.com/office/drawing/2014/main" id="{AFCFD365-5204-44B2-99F0-AB7D711E3749}"/>
                </a:ext>
              </a:extLst>
            </p:cNvPr>
            <p:cNvSpPr/>
            <p:nvPr/>
          </p:nvSpPr>
          <p:spPr>
            <a:xfrm>
              <a:off x="3792925" y="2757163"/>
              <a:ext cx="1866375" cy="1280160"/>
            </a:xfrm>
            <a:prstGeom prst="rect">
              <a:avLst/>
            </a:prstGeom>
            <a:solidFill>
              <a:srgbClr val="F5FD87">
                <a:alpha val="75000"/>
              </a:srgbClr>
            </a:solidFill>
            <a:ln w="18000">
              <a:solidFill>
                <a:srgbClr val="F5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D87"/>
                </a:solidFill>
              </a:endParaRPr>
            </a:p>
          </p:txBody>
        </p:sp>
        <p:sp>
          <p:nvSpPr>
            <p:cNvPr id="13" name="Rectangle 12">
              <a:extLst>
                <a:ext uri="{FF2B5EF4-FFF2-40B4-BE49-F238E27FC236}">
                  <a16:creationId xmlns:a16="http://schemas.microsoft.com/office/drawing/2014/main" id="{4F5787E0-E664-4665-970F-91DE60DE4CD6}"/>
                </a:ext>
              </a:extLst>
            </p:cNvPr>
            <p:cNvSpPr/>
            <p:nvPr/>
          </p:nvSpPr>
          <p:spPr>
            <a:xfrm>
              <a:off x="5659300" y="2430909"/>
              <a:ext cx="504805" cy="1280160"/>
            </a:xfrm>
            <a:prstGeom prst="rect">
              <a:avLst/>
            </a:prstGeom>
            <a:solidFill>
              <a:srgbClr val="F5FD87">
                <a:alpha val="75000"/>
              </a:srgbClr>
            </a:solidFill>
            <a:ln w="18000">
              <a:solidFill>
                <a:srgbClr val="F5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5FD87"/>
                </a:solidFill>
              </a:endParaRPr>
            </a:p>
          </p:txBody>
        </p:sp>
        <p:sp>
          <p:nvSpPr>
            <p:cNvPr id="14" name="Rectangle 13">
              <a:extLst>
                <a:ext uri="{FF2B5EF4-FFF2-40B4-BE49-F238E27FC236}">
                  <a16:creationId xmlns:a16="http://schemas.microsoft.com/office/drawing/2014/main" id="{DDD58BBF-74E5-4808-AED3-705CA324752D}"/>
                </a:ext>
              </a:extLst>
            </p:cNvPr>
            <p:cNvSpPr/>
            <p:nvPr/>
          </p:nvSpPr>
          <p:spPr>
            <a:xfrm>
              <a:off x="6414176" y="2691741"/>
              <a:ext cx="1856745" cy="988560"/>
            </a:xfrm>
            <a:prstGeom prst="rect">
              <a:avLst/>
            </a:prstGeom>
            <a:solidFill>
              <a:srgbClr val="F5FD87">
                <a:alpha val="75000"/>
              </a:srgbClr>
            </a:solidFill>
            <a:ln w="18000">
              <a:solidFill>
                <a:srgbClr val="F5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5FD87"/>
                </a:solidFill>
              </a:endParaRPr>
            </a:p>
          </p:txBody>
        </p:sp>
        <p:sp>
          <p:nvSpPr>
            <p:cNvPr id="15" name="Rectangle 14">
              <a:extLst>
                <a:ext uri="{FF2B5EF4-FFF2-40B4-BE49-F238E27FC236}">
                  <a16:creationId xmlns:a16="http://schemas.microsoft.com/office/drawing/2014/main" id="{EE121B74-E68E-480B-AAE2-7B25CF442172}"/>
                </a:ext>
              </a:extLst>
            </p:cNvPr>
            <p:cNvSpPr/>
            <p:nvPr/>
          </p:nvSpPr>
          <p:spPr>
            <a:xfrm>
              <a:off x="8262094" y="2482843"/>
              <a:ext cx="504805" cy="914400"/>
            </a:xfrm>
            <a:prstGeom prst="rect">
              <a:avLst/>
            </a:prstGeom>
            <a:solidFill>
              <a:srgbClr val="F5FD87">
                <a:alpha val="75000"/>
              </a:srgbClr>
            </a:solidFill>
            <a:ln w="18000">
              <a:solidFill>
                <a:srgbClr val="F5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D87"/>
                </a:solidFill>
              </a:endParaRPr>
            </a:p>
          </p:txBody>
        </p:sp>
      </p:grpSp>
      <p:pic>
        <p:nvPicPr>
          <p:cNvPr id="5" name="Picture 4" descr="A screenshot of a cell phone&#10;&#10;Description automatically generated">
            <a:extLst>
              <a:ext uri="{FF2B5EF4-FFF2-40B4-BE49-F238E27FC236}">
                <a16:creationId xmlns:a16="http://schemas.microsoft.com/office/drawing/2014/main" id="{57F59530-1C5C-46B3-B6AF-C2149E61331A}"/>
              </a:ext>
            </a:extLst>
          </p:cNvPr>
          <p:cNvPicPr>
            <a:picLocks noChangeAspect="1"/>
          </p:cNvPicPr>
          <p:nvPr/>
        </p:nvPicPr>
        <p:blipFill>
          <a:blip r:embed="rId5"/>
          <a:stretch>
            <a:fillRect/>
          </a:stretch>
        </p:blipFill>
        <p:spPr>
          <a:xfrm>
            <a:off x="1273005" y="1501676"/>
            <a:ext cx="6597989" cy="38546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996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3940D2-EA9D-4D24-AF1E-DEAA6934A369}"/>
              </a:ext>
            </a:extLst>
          </p:cNvPr>
          <p:cNvSpPr>
            <a:spLocks noGrp="1"/>
          </p:cNvSpPr>
          <p:nvPr>
            <p:ph type="sldNum" sz="quarter" idx="12"/>
          </p:nvPr>
        </p:nvSpPr>
        <p:spPr/>
        <p:txBody>
          <a:bodyPr/>
          <a:lstStyle/>
          <a:p>
            <a:fld id="{9A47194C-3E5A-854F-B5AE-A6634FC20B3C}" type="slidenum">
              <a:rPr lang="en-US" smtClean="0"/>
              <a:pPr/>
              <a:t>16</a:t>
            </a:fld>
            <a:endParaRPr lang="en-US" dirty="0"/>
          </a:p>
        </p:txBody>
      </p:sp>
      <p:sp>
        <p:nvSpPr>
          <p:cNvPr id="4" name="Title 3">
            <a:extLst>
              <a:ext uri="{FF2B5EF4-FFF2-40B4-BE49-F238E27FC236}">
                <a16:creationId xmlns:a16="http://schemas.microsoft.com/office/drawing/2014/main" id="{20E51ABB-3AFE-4FBC-947B-3819B75B9483}"/>
              </a:ext>
            </a:extLst>
          </p:cNvPr>
          <p:cNvSpPr>
            <a:spLocks noGrp="1"/>
          </p:cNvSpPr>
          <p:nvPr>
            <p:ph type="title"/>
          </p:nvPr>
        </p:nvSpPr>
        <p:spPr>
          <a:xfrm>
            <a:off x="271464" y="229733"/>
            <a:ext cx="8699500" cy="962025"/>
          </a:xfrm>
        </p:spPr>
        <p:txBody>
          <a:bodyPr/>
          <a:lstStyle/>
          <a:p>
            <a:pPr algn="ctr"/>
            <a:r>
              <a:rPr lang="en-US" sz="3200" b="0" dirty="0"/>
              <a:t>2018 - 2019 Planning Writing Sheet for ACCESS for ELLs</a:t>
            </a:r>
          </a:p>
        </p:txBody>
      </p:sp>
      <p:pic>
        <p:nvPicPr>
          <p:cNvPr id="8" name="Picture 7" descr="A screenshot of a cell phone&#10;&#10;Description automatically generated">
            <a:extLst>
              <a:ext uri="{FF2B5EF4-FFF2-40B4-BE49-F238E27FC236}">
                <a16:creationId xmlns:a16="http://schemas.microsoft.com/office/drawing/2014/main" id="{A009AB31-B193-499A-8409-F96101E89A45}"/>
              </a:ext>
            </a:extLst>
          </p:cNvPr>
          <p:cNvPicPr>
            <a:picLocks noChangeAspect="1"/>
          </p:cNvPicPr>
          <p:nvPr/>
        </p:nvPicPr>
        <p:blipFill>
          <a:blip r:embed="rId3"/>
          <a:stretch>
            <a:fillRect/>
          </a:stretch>
        </p:blipFill>
        <p:spPr>
          <a:xfrm>
            <a:off x="749979" y="1264660"/>
            <a:ext cx="3688649" cy="4801927"/>
          </a:xfrm>
          <a:prstGeom prst="rect">
            <a:avLst/>
          </a:prstGeom>
          <a:effectLst>
            <a:softEdge rad="127000"/>
          </a:effectLst>
        </p:spPr>
      </p:pic>
      <p:sp>
        <p:nvSpPr>
          <p:cNvPr id="16" name="TextBox 15">
            <a:extLst>
              <a:ext uri="{FF2B5EF4-FFF2-40B4-BE49-F238E27FC236}">
                <a16:creationId xmlns:a16="http://schemas.microsoft.com/office/drawing/2014/main" id="{32562155-D80B-4E2B-BAB0-2E54C47616E5}"/>
              </a:ext>
            </a:extLst>
          </p:cNvPr>
          <p:cNvSpPr txBox="1"/>
          <p:nvPr/>
        </p:nvSpPr>
        <p:spPr>
          <a:xfrm>
            <a:off x="350891" y="5844513"/>
            <a:ext cx="8540646" cy="369332"/>
          </a:xfrm>
          <a:prstGeom prst="rect">
            <a:avLst/>
          </a:prstGeom>
          <a:noFill/>
        </p:spPr>
        <p:txBody>
          <a:bodyPr wrap="square" rtlCol="0">
            <a:spAutoFit/>
          </a:bodyPr>
          <a:lstStyle/>
          <a:p>
            <a:r>
              <a:rPr lang="en-US" dirty="0">
                <a:solidFill>
                  <a:srgbClr val="FF0000"/>
                </a:solidFill>
              </a:rPr>
              <a:t>file:///C:/Users/p00053710/Desktop/WIDA_Writing_Planning%20Sheet.pdf</a:t>
            </a:r>
          </a:p>
        </p:txBody>
      </p:sp>
      <p:pic>
        <p:nvPicPr>
          <p:cNvPr id="21" name="Picture 20" descr="A close up of a logo&#10;&#10;Description automatically generated">
            <a:extLst>
              <a:ext uri="{FF2B5EF4-FFF2-40B4-BE49-F238E27FC236}">
                <a16:creationId xmlns:a16="http://schemas.microsoft.com/office/drawing/2014/main" id="{9BEEC9D0-AF4D-4651-B012-B1EC0946E8C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37716" y="1905028"/>
            <a:ext cx="4053821" cy="3349685"/>
          </a:xfrm>
          <a:prstGeom prst="rect">
            <a:avLst/>
          </a:prstGeom>
        </p:spPr>
      </p:pic>
    </p:spTree>
    <p:extLst>
      <p:ext uri="{BB962C8B-B14F-4D97-AF65-F5344CB8AC3E}">
        <p14:creationId xmlns:p14="http://schemas.microsoft.com/office/powerpoint/2010/main" val="147158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3940D2-EA9D-4D24-AF1E-DEAA6934A369}"/>
              </a:ext>
            </a:extLst>
          </p:cNvPr>
          <p:cNvSpPr>
            <a:spLocks noGrp="1"/>
          </p:cNvSpPr>
          <p:nvPr>
            <p:ph type="sldNum" sz="quarter" idx="12"/>
          </p:nvPr>
        </p:nvSpPr>
        <p:spPr/>
        <p:txBody>
          <a:bodyPr/>
          <a:lstStyle/>
          <a:p>
            <a:fld id="{9A47194C-3E5A-854F-B5AE-A6634FC20B3C}" type="slidenum">
              <a:rPr lang="en-US" smtClean="0"/>
              <a:pPr/>
              <a:t>17</a:t>
            </a:fld>
            <a:endParaRPr lang="en-US" dirty="0"/>
          </a:p>
        </p:txBody>
      </p:sp>
      <p:sp>
        <p:nvSpPr>
          <p:cNvPr id="4" name="Title 3">
            <a:extLst>
              <a:ext uri="{FF2B5EF4-FFF2-40B4-BE49-F238E27FC236}">
                <a16:creationId xmlns:a16="http://schemas.microsoft.com/office/drawing/2014/main" id="{20E51ABB-3AFE-4FBC-947B-3819B75B9483}"/>
              </a:ext>
            </a:extLst>
          </p:cNvPr>
          <p:cNvSpPr>
            <a:spLocks noGrp="1"/>
          </p:cNvSpPr>
          <p:nvPr>
            <p:ph type="title"/>
          </p:nvPr>
        </p:nvSpPr>
        <p:spPr>
          <a:xfrm>
            <a:off x="271464" y="157163"/>
            <a:ext cx="8699500" cy="962025"/>
          </a:xfrm>
        </p:spPr>
        <p:txBody>
          <a:bodyPr/>
          <a:lstStyle/>
          <a:p>
            <a:pPr algn="ctr"/>
            <a:r>
              <a:rPr lang="en-US" sz="4000" b="0" dirty="0"/>
              <a:t>Student Transfers during ACCESS</a:t>
            </a:r>
          </a:p>
        </p:txBody>
      </p:sp>
      <p:sp>
        <p:nvSpPr>
          <p:cNvPr id="16" name="TextBox 15">
            <a:extLst>
              <a:ext uri="{FF2B5EF4-FFF2-40B4-BE49-F238E27FC236}">
                <a16:creationId xmlns:a16="http://schemas.microsoft.com/office/drawing/2014/main" id="{32562155-D80B-4E2B-BAB0-2E54C47616E5}"/>
              </a:ext>
            </a:extLst>
          </p:cNvPr>
          <p:cNvSpPr txBox="1"/>
          <p:nvPr/>
        </p:nvSpPr>
        <p:spPr>
          <a:xfrm>
            <a:off x="4003495" y="1505396"/>
            <a:ext cx="4813413" cy="3847207"/>
          </a:xfrm>
          <a:prstGeom prst="rect">
            <a:avLst/>
          </a:prstGeom>
          <a:noFill/>
        </p:spPr>
        <p:txBody>
          <a:bodyPr wrap="square" rtlCol="0">
            <a:spAutoFit/>
          </a:bodyPr>
          <a:lstStyle/>
          <a:p>
            <a:pPr lvl="0"/>
            <a:r>
              <a:rPr lang="en-US" sz="2800" dirty="0"/>
              <a:t>Student Transfers</a:t>
            </a:r>
            <a:endParaRPr lang="en-US" sz="2800" b="1" dirty="0"/>
          </a:p>
          <a:p>
            <a:pPr lvl="1"/>
            <a:r>
              <a:rPr lang="en-US" dirty="0"/>
              <a:t>Student transfer guidance can be located in the below sections of the </a:t>
            </a:r>
            <a:r>
              <a:rPr lang="en-US" u="sng" dirty="0">
                <a:hlinkClick r:id="rId3"/>
              </a:rPr>
              <a:t>Spring 2019 FL ACCESS for ELLs Test Administration Manual</a:t>
            </a:r>
            <a:r>
              <a:rPr lang="en-US" dirty="0"/>
              <a:t>. </a:t>
            </a:r>
          </a:p>
          <a:p>
            <a:pPr marL="1200150" lvl="2" indent="-285750">
              <a:buFont typeface="Arial" panose="020B0604020202020204" pitchFamily="34" charset="0"/>
              <a:buChar char="•"/>
            </a:pPr>
            <a:r>
              <a:rPr lang="en-US" dirty="0"/>
              <a:t>Section 6.3 provides guidelines on how to handle students who transfer prior to or during the testing window. </a:t>
            </a:r>
          </a:p>
          <a:p>
            <a:pPr marL="1200150" lvl="2" indent="-285750">
              <a:buFont typeface="Arial" panose="020B0604020202020204" pitchFamily="34" charset="0"/>
              <a:buChar char="•"/>
            </a:pPr>
            <a:r>
              <a:rPr lang="en-US" dirty="0"/>
              <a:t>Section 7.2 provides guidance regarding common errors and unique situations. </a:t>
            </a:r>
          </a:p>
          <a:p>
            <a:endParaRPr lang="en-US" dirty="0">
              <a:solidFill>
                <a:srgbClr val="FF0000"/>
              </a:solidFill>
            </a:endParaRPr>
          </a:p>
        </p:txBody>
      </p:sp>
      <p:pic>
        <p:nvPicPr>
          <p:cNvPr id="9" name="Picture 8" descr="A close up of a sign&#10;&#10;Description automatically generated">
            <a:extLst>
              <a:ext uri="{FF2B5EF4-FFF2-40B4-BE49-F238E27FC236}">
                <a16:creationId xmlns:a16="http://schemas.microsoft.com/office/drawing/2014/main" id="{2A51AA54-4AB5-4469-A830-EE9E628269C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00999" y="1341436"/>
            <a:ext cx="3147417" cy="3468029"/>
          </a:xfrm>
          <a:prstGeom prst="rect">
            <a:avLst/>
          </a:prstGeom>
        </p:spPr>
      </p:pic>
      <p:sp>
        <p:nvSpPr>
          <p:cNvPr id="12" name="TextBox 11">
            <a:extLst>
              <a:ext uri="{FF2B5EF4-FFF2-40B4-BE49-F238E27FC236}">
                <a16:creationId xmlns:a16="http://schemas.microsoft.com/office/drawing/2014/main" id="{017719F2-3F76-4C81-A0CF-001D2FD8A058}"/>
              </a:ext>
            </a:extLst>
          </p:cNvPr>
          <p:cNvSpPr txBox="1"/>
          <p:nvPr/>
        </p:nvSpPr>
        <p:spPr>
          <a:xfrm>
            <a:off x="856078" y="4796849"/>
            <a:ext cx="2965221" cy="1200329"/>
          </a:xfrm>
          <a:prstGeom prst="rect">
            <a:avLst/>
          </a:prstGeom>
          <a:solidFill>
            <a:srgbClr val="92D050"/>
          </a:solidFill>
          <a:effectLst>
            <a:softEdge rad="63500"/>
          </a:effectLst>
        </p:spPr>
        <p:txBody>
          <a:bodyPr wrap="square" rtlCol="0">
            <a:spAutoFit/>
          </a:bodyPr>
          <a:lstStyle/>
          <a:p>
            <a:pPr algn="ctr"/>
            <a:r>
              <a:rPr lang="en-US" sz="1800" b="1" kern="1200" dirty="0">
                <a:solidFill>
                  <a:srgbClr val="C00000"/>
                </a:solidFill>
                <a:latin typeface="+mn-lt"/>
                <a:ea typeface="+mn-ea"/>
                <a:cs typeface="+mn-cs"/>
              </a:rPr>
              <a:t>Contact Student Assessment if you have additional questions.</a:t>
            </a:r>
          </a:p>
          <a:p>
            <a:pPr algn="ctr"/>
            <a:r>
              <a:rPr lang="en-US" b="1" dirty="0">
                <a:solidFill>
                  <a:srgbClr val="C00000"/>
                </a:solidFill>
              </a:rPr>
              <a:t>(754) 321-2500</a:t>
            </a:r>
            <a:endParaRPr lang="en-US" sz="1800" b="1" kern="1200" dirty="0">
              <a:solidFill>
                <a:srgbClr val="C00000"/>
              </a:solidFill>
              <a:latin typeface="+mn-lt"/>
              <a:ea typeface="+mn-ea"/>
              <a:cs typeface="+mn-cs"/>
            </a:endParaRPr>
          </a:p>
        </p:txBody>
      </p:sp>
    </p:spTree>
    <p:extLst>
      <p:ext uri="{BB962C8B-B14F-4D97-AF65-F5344CB8AC3E}">
        <p14:creationId xmlns:p14="http://schemas.microsoft.com/office/powerpoint/2010/main" val="71957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684808" y="4295955"/>
            <a:ext cx="2898475" cy="92302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5468" y="165100"/>
            <a:ext cx="8835496" cy="954088"/>
          </a:xfrm>
        </p:spPr>
        <p:txBody>
          <a:bodyPr/>
          <a:lstStyle/>
          <a:p>
            <a:pPr algn="ctr"/>
            <a:r>
              <a:rPr lang="en-US" sz="4400" b="0" dirty="0">
                <a:solidFill>
                  <a:schemeClr val="bg1"/>
                </a:solidFill>
              </a:rPr>
              <a:t>Testing Accommodations</a:t>
            </a:r>
          </a:p>
        </p:txBody>
      </p:sp>
      <p:sp>
        <p:nvSpPr>
          <p:cNvPr id="6" name="TextBox 5"/>
          <p:cNvSpPr txBox="1"/>
          <p:nvPr/>
        </p:nvSpPr>
        <p:spPr>
          <a:xfrm>
            <a:off x="228600" y="1216840"/>
            <a:ext cx="8742363" cy="1785104"/>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a:buChar char="•"/>
            </a:pPr>
            <a:r>
              <a:rPr lang="en-US" sz="2200" dirty="0"/>
              <a:t>ELLs (LY)  are  provided  accommodations  in  the  administration  of  </a:t>
            </a:r>
            <a:r>
              <a:rPr lang="en-US" sz="2200" dirty="0">
                <a:solidFill>
                  <a:srgbClr val="FF0000"/>
                </a:solidFill>
              </a:rPr>
              <a:t>statewide  assessments AND daily instruction</a:t>
            </a:r>
            <a:br>
              <a:rPr lang="en-US" sz="2200" dirty="0"/>
            </a:br>
            <a:endParaRPr lang="en-US" sz="2200" dirty="0"/>
          </a:p>
          <a:p>
            <a:pPr marL="342900" indent="-342900">
              <a:buFont typeface="Arial"/>
              <a:buChar char="•"/>
            </a:pPr>
            <a:r>
              <a:rPr lang="en-US" sz="2200" dirty="0"/>
              <a:t>Be sure to assign Accommodations </a:t>
            </a:r>
            <a:r>
              <a:rPr lang="en-US" sz="2200" dirty="0">
                <a:solidFill>
                  <a:srgbClr val="FF0000"/>
                </a:solidFill>
              </a:rPr>
              <a:t>BEFORE</a:t>
            </a:r>
            <a:r>
              <a:rPr lang="en-US" sz="2200" dirty="0"/>
              <a:t> printing ELL Plan </a:t>
            </a:r>
          </a:p>
        </p:txBody>
      </p:sp>
      <p:graphicFrame>
        <p:nvGraphicFramePr>
          <p:cNvPr id="7" name="Diagram 6"/>
          <p:cNvGraphicFramePr/>
          <p:nvPr>
            <p:extLst/>
          </p:nvPr>
        </p:nvGraphicFramePr>
        <p:xfrm>
          <a:off x="838664" y="3546604"/>
          <a:ext cx="6008915" cy="2828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771073" y="4499194"/>
            <a:ext cx="2700068" cy="584775"/>
          </a:xfrm>
          <a:prstGeom prst="rect">
            <a:avLst/>
          </a:prstGeom>
          <a:noFill/>
        </p:spPr>
        <p:txBody>
          <a:bodyPr wrap="square" rtlCol="0">
            <a:spAutoFit/>
          </a:bodyPr>
          <a:lstStyle/>
          <a:p>
            <a:pPr algn="ctr"/>
            <a:r>
              <a:rPr lang="en-US" sz="1600" dirty="0">
                <a:solidFill>
                  <a:schemeClr val="tx2"/>
                </a:solidFill>
              </a:rPr>
              <a:t>*NOTE: LFs do not receive accommodations</a:t>
            </a:r>
          </a:p>
        </p:txBody>
      </p:sp>
      <p:sp>
        <p:nvSpPr>
          <p:cNvPr id="2" name="Slide Number Placeholder 1"/>
          <p:cNvSpPr>
            <a:spLocks noGrp="1"/>
          </p:cNvSpPr>
          <p:nvPr>
            <p:ph type="sldNum" sz="quarter" idx="12"/>
          </p:nvPr>
        </p:nvSpPr>
        <p:spPr/>
        <p:txBody>
          <a:bodyPr/>
          <a:lstStyle/>
          <a:p>
            <a:fld id="{9A47194C-3E5A-854F-B5AE-A6634FC20B3C}" type="slidenum">
              <a:rPr lang="en-US" smtClean="0"/>
              <a:pPr/>
              <a:t>18</a:t>
            </a:fld>
            <a:endParaRPr lang="en-US" dirty="0"/>
          </a:p>
        </p:txBody>
      </p:sp>
    </p:spTree>
    <p:extLst>
      <p:ext uri="{BB962C8B-B14F-4D97-AF65-F5344CB8AC3E}">
        <p14:creationId xmlns:p14="http://schemas.microsoft.com/office/powerpoint/2010/main" val="172707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338" y="165100"/>
            <a:ext cx="8810625" cy="954088"/>
          </a:xfrm>
        </p:spPr>
        <p:txBody>
          <a:bodyPr/>
          <a:lstStyle/>
          <a:p>
            <a:pPr algn="ctr"/>
            <a:r>
              <a:rPr lang="en-US" altLang="en-US" sz="2200" b="0" dirty="0">
                <a:solidFill>
                  <a:schemeClr val="bg1"/>
                </a:solidFill>
                <a:cs typeface="Arial"/>
              </a:rPr>
              <a:t>Accommodations and Instructional Practices for English Language Learners (ELLs) for Assessment</a:t>
            </a:r>
            <a:endParaRPr lang="en-US" sz="2200" b="0" dirty="0">
              <a:solidFill>
                <a:schemeClr val="bg1"/>
              </a:solidFill>
              <a:cs typeface="Arial"/>
            </a:endParaRPr>
          </a:p>
        </p:txBody>
      </p:sp>
      <p:sp>
        <p:nvSpPr>
          <p:cNvPr id="5" name="Text Placeholder 4"/>
          <p:cNvSpPr>
            <a:spLocks noGrp="1"/>
          </p:cNvSpPr>
          <p:nvPr>
            <p:ph type="body" sz="quarter" idx="13"/>
          </p:nvPr>
        </p:nvSpPr>
        <p:spPr/>
        <p:txBody>
          <a:bodyPr/>
          <a:lstStyle/>
          <a:p>
            <a:r>
              <a:rPr lang="en-US" dirty="0"/>
              <a:t>Rule </a:t>
            </a:r>
            <a:r>
              <a:rPr lang="en-US" dirty="0">
                <a:latin typeface="Arial"/>
                <a:cs typeface="Arial"/>
              </a:rPr>
              <a:t>6A-6.09091</a:t>
            </a:r>
            <a:endParaRPr lang="en-US" dirty="0"/>
          </a:p>
        </p:txBody>
      </p:sp>
      <p:sp>
        <p:nvSpPr>
          <p:cNvPr id="2" name="Rectangle 1"/>
          <p:cNvSpPr/>
          <p:nvPr/>
        </p:nvSpPr>
        <p:spPr>
          <a:xfrm>
            <a:off x="160338" y="1119188"/>
            <a:ext cx="3910667" cy="2031325"/>
          </a:xfrm>
          <a:prstGeom prst="rect">
            <a:avLst/>
          </a:prstGeom>
        </p:spPr>
        <p:txBody>
          <a:bodyPr wrap="square">
            <a:spAutoFit/>
          </a:bodyPr>
          <a:lstStyle/>
          <a:p>
            <a:pPr>
              <a:buSzPts val="1200"/>
              <a:tabLst>
                <a:tab pos="228600" algn="l"/>
              </a:tabLst>
            </a:pPr>
            <a:endParaRPr lang="en-US" dirty="0">
              <a:latin typeface="Times New Roman" panose="02020603050405020304" pitchFamily="18" charset="0"/>
              <a:cs typeface="Times New Roman" panose="02020603050405020304" pitchFamily="18" charset="0"/>
            </a:endParaRPr>
          </a:p>
          <a:p>
            <a:pPr>
              <a:buSzPts val="1200"/>
              <a:tabLst>
                <a:tab pos="228600" algn="l"/>
              </a:tabLst>
            </a:pPr>
            <a:r>
              <a:rPr lang="en-US" dirty="0">
                <a:latin typeface="Arial"/>
                <a:cs typeface="Arial"/>
              </a:rPr>
              <a:t>Use of a </a:t>
            </a:r>
            <a:r>
              <a:rPr lang="en-US" b="1" dirty="0">
                <a:latin typeface="Arial"/>
                <a:cs typeface="Arial"/>
              </a:rPr>
              <a:t>bilingual glossary in addition to a bilingual dictionary</a:t>
            </a:r>
            <a:r>
              <a:rPr lang="en-US" dirty="0">
                <a:latin typeface="Arial"/>
                <a:cs typeface="Arial"/>
              </a:rPr>
              <a:t>.</a:t>
            </a:r>
          </a:p>
          <a:p>
            <a:pPr>
              <a:buSzPts val="1200"/>
              <a:tabLst>
                <a:tab pos="228600" algn="l"/>
              </a:tabLst>
            </a:pPr>
            <a:endParaRPr lang="en-US" dirty="0">
              <a:latin typeface="Arial"/>
              <a:cs typeface="Arial"/>
            </a:endParaRPr>
          </a:p>
          <a:p>
            <a:pPr>
              <a:buSzPts val="1200"/>
              <a:tabLst>
                <a:tab pos="228600" algn="l"/>
              </a:tabLst>
            </a:pPr>
            <a:r>
              <a:rPr lang="en-US" dirty="0">
                <a:latin typeface="Arial"/>
                <a:cs typeface="Arial"/>
              </a:rPr>
              <a:t>An </a:t>
            </a:r>
            <a:r>
              <a:rPr lang="en-US" b="1" dirty="0">
                <a:latin typeface="Arial"/>
                <a:cs typeface="Arial"/>
              </a:rPr>
              <a:t>approved glossary </a:t>
            </a:r>
            <a:r>
              <a:rPr lang="en-US" dirty="0">
                <a:latin typeface="Arial"/>
                <a:cs typeface="Arial"/>
              </a:rPr>
              <a:t>is defined as </a:t>
            </a:r>
            <a:r>
              <a:rPr lang="en-US" b="1" dirty="0">
                <a:latin typeface="Arial"/>
                <a:cs typeface="Arial"/>
              </a:rPr>
              <a:t>word-to-word </a:t>
            </a:r>
            <a:r>
              <a:rPr lang="en-US" dirty="0">
                <a:latin typeface="Arial"/>
                <a:cs typeface="Arial"/>
              </a:rPr>
              <a:t>and may include </a:t>
            </a:r>
            <a:r>
              <a:rPr lang="en-US" b="1" dirty="0">
                <a:latin typeface="Arial"/>
                <a:cs typeface="Arial"/>
              </a:rPr>
              <a:t>content specific </a:t>
            </a:r>
            <a:r>
              <a:rPr lang="en-US" dirty="0">
                <a:latin typeface="Arial"/>
                <a:cs typeface="Arial"/>
              </a:rPr>
              <a:t>glossary.</a:t>
            </a:r>
          </a:p>
        </p:txBody>
      </p:sp>
      <p:pic>
        <p:nvPicPr>
          <p:cNvPr id="7" name="Picture 6" descr="Screen Shot 2017-07-27 at 10.29.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31" y="3214656"/>
            <a:ext cx="1008746" cy="1415097"/>
          </a:xfrm>
          <a:prstGeom prst="rect">
            <a:avLst/>
          </a:prstGeom>
        </p:spPr>
      </p:pic>
      <p:pic>
        <p:nvPicPr>
          <p:cNvPr id="8" name="Picture 7" descr="Screen Shot 2017-07-27 at 10.2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05" y="3207607"/>
            <a:ext cx="1092710" cy="1464898"/>
          </a:xfrm>
          <a:prstGeom prst="rect">
            <a:avLst/>
          </a:prstGeom>
        </p:spPr>
      </p:pic>
      <p:pic>
        <p:nvPicPr>
          <p:cNvPr id="10" name="Picture 9" descr="Screen Shot 2017-07-27 at 10.31.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99" y="4683022"/>
            <a:ext cx="2476500" cy="1588313"/>
          </a:xfrm>
          <a:prstGeom prst="rect">
            <a:avLst/>
          </a:prstGeom>
        </p:spPr>
      </p:pic>
      <p:sp>
        <p:nvSpPr>
          <p:cNvPr id="3" name="Slide Number Placeholder 2"/>
          <p:cNvSpPr>
            <a:spLocks noGrp="1"/>
          </p:cNvSpPr>
          <p:nvPr>
            <p:ph type="sldNum" sz="quarter" idx="12"/>
          </p:nvPr>
        </p:nvSpPr>
        <p:spPr/>
        <p:txBody>
          <a:bodyPr/>
          <a:lstStyle/>
          <a:p>
            <a:fld id="{9A47194C-3E5A-854F-B5AE-A6634FC20B3C}" type="slidenum">
              <a:rPr lang="en-US" smtClean="0"/>
              <a:pPr/>
              <a:t>19</a:t>
            </a:fld>
            <a:endParaRPr lang="en-US" dirty="0"/>
          </a:p>
        </p:txBody>
      </p:sp>
      <p:pic>
        <p:nvPicPr>
          <p:cNvPr id="11" name="Picture 10" descr="A screenshot of a cell phone&#10;&#10;Description automatically generated">
            <a:extLst>
              <a:ext uri="{FF2B5EF4-FFF2-40B4-BE49-F238E27FC236}">
                <a16:creationId xmlns:a16="http://schemas.microsoft.com/office/drawing/2014/main" id="{5A2A6C3A-0926-4EB4-A577-CBD5FB02B17A}"/>
              </a:ext>
            </a:extLst>
          </p:cNvPr>
          <p:cNvPicPr>
            <a:picLocks noChangeAspect="1"/>
          </p:cNvPicPr>
          <p:nvPr/>
        </p:nvPicPr>
        <p:blipFill>
          <a:blip r:embed="rId5"/>
          <a:stretch>
            <a:fillRect/>
          </a:stretch>
        </p:blipFill>
        <p:spPr>
          <a:xfrm>
            <a:off x="3986106" y="1322388"/>
            <a:ext cx="5020909" cy="4633912"/>
          </a:xfrm>
          <a:prstGeom prst="rect">
            <a:avLst/>
          </a:prstGeom>
          <a:effectLst>
            <a:glow rad="228600">
              <a:schemeClr val="accent6">
                <a:satMod val="175000"/>
                <a:alpha val="40000"/>
              </a:schemeClr>
            </a:glow>
          </a:effectLst>
        </p:spPr>
      </p:pic>
      <p:sp>
        <p:nvSpPr>
          <p:cNvPr id="12" name="TextBox 11">
            <a:extLst>
              <a:ext uri="{FF2B5EF4-FFF2-40B4-BE49-F238E27FC236}">
                <a16:creationId xmlns:a16="http://schemas.microsoft.com/office/drawing/2014/main" id="{3C244770-2371-4DE6-BAD7-833CCE58107E}"/>
              </a:ext>
            </a:extLst>
          </p:cNvPr>
          <p:cNvSpPr txBox="1"/>
          <p:nvPr/>
        </p:nvSpPr>
        <p:spPr>
          <a:xfrm rot="20282105">
            <a:off x="-125539" y="2638973"/>
            <a:ext cx="9414688" cy="646331"/>
          </a:xfrm>
          <a:prstGeom prst="rect">
            <a:avLst/>
          </a:prstGeom>
          <a:solidFill>
            <a:schemeClr val="accent2">
              <a:lumMod val="20000"/>
              <a:lumOff val="80000"/>
            </a:schemeClr>
          </a:solidFill>
          <a:ln w="28575">
            <a:solidFill>
              <a:schemeClr val="accent2">
                <a:lumMod val="50000"/>
              </a:schemeClr>
            </a:solidFill>
          </a:ln>
        </p:spPr>
        <p:txBody>
          <a:bodyPr wrap="square" rtlCol="0">
            <a:spAutoFit/>
          </a:bodyPr>
          <a:lstStyle/>
          <a:p>
            <a:r>
              <a:rPr lang="en-US" dirty="0"/>
              <a:t>https://collegereadiness.collegeboard.org/sat/k12-educators/sat-school-day/contracts</a:t>
            </a:r>
          </a:p>
        </p:txBody>
      </p:sp>
      <p:sp>
        <p:nvSpPr>
          <p:cNvPr id="6" name="Arrow: Down 5">
            <a:extLst>
              <a:ext uri="{FF2B5EF4-FFF2-40B4-BE49-F238E27FC236}">
                <a16:creationId xmlns:a16="http://schemas.microsoft.com/office/drawing/2014/main" id="{12D6A31B-ABB2-4897-A243-11DA85D8E63F}"/>
              </a:ext>
            </a:extLst>
          </p:cNvPr>
          <p:cNvSpPr/>
          <p:nvPr/>
        </p:nvSpPr>
        <p:spPr>
          <a:xfrm rot="10800000">
            <a:off x="6886295" y="3019788"/>
            <a:ext cx="1315708" cy="1609965"/>
          </a:xfrm>
          <a:prstGeom prst="downArrow">
            <a:avLst/>
          </a:prstGeom>
          <a:solidFill>
            <a:srgbClr val="FF0000"/>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8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Slide Number Placeholder 5"/>
          <p:cNvSpPr>
            <a:spLocks noGrp="1"/>
          </p:cNvSpPr>
          <p:nvPr>
            <p:ph type="sldNum" sz="quarter" idx="12"/>
          </p:nvPr>
        </p:nvSpPr>
        <p:spPr bwMode="auto">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E82CF81-7A20-6744-9C66-7FC36EC88E8E}" type="slidenum">
              <a:rPr lang="en-US" sz="1200">
                <a:solidFill>
                  <a:srgbClr val="000000"/>
                </a:solidFill>
                <a:latin typeface="Calibri" charset="0"/>
              </a:rPr>
              <a:pPr/>
              <a:t>2</a:t>
            </a:fld>
            <a:endParaRPr lang="en-US" sz="1200">
              <a:solidFill>
                <a:srgbClr val="000000"/>
              </a:solidFill>
              <a:latin typeface="Calibri" charset="0"/>
            </a:endParaRPr>
          </a:p>
        </p:txBody>
      </p:sp>
      <p:sp>
        <p:nvSpPr>
          <p:cNvPr id="20482" name="Title 3"/>
          <p:cNvSpPr>
            <a:spLocks noGrp="1"/>
          </p:cNvSpPr>
          <p:nvPr>
            <p:ph type="title"/>
          </p:nvPr>
        </p:nvSpPr>
        <p:spPr>
          <a:xfrm>
            <a:off x="958698" y="154775"/>
            <a:ext cx="7341145" cy="954088"/>
          </a:xfrm>
        </p:spPr>
        <p:txBody>
          <a:bodyPr/>
          <a:lstStyle/>
          <a:p>
            <a:pPr algn="ctr" eaLnBrk="1" fontAlgn="auto" hangingPunct="1">
              <a:spcAft>
                <a:spcPts val="0"/>
              </a:spcAft>
              <a:defRPr/>
            </a:pPr>
            <a:r>
              <a:rPr lang="en-US" sz="4400" b="0" dirty="0">
                <a:solidFill>
                  <a:schemeClr val="bg1"/>
                </a:solidFill>
                <a:latin typeface="Century Gothic"/>
                <a:ea typeface="+mj-ea"/>
                <a:cs typeface="Century Gothic"/>
              </a:rPr>
              <a:t>Agenda</a:t>
            </a:r>
          </a:p>
        </p:txBody>
      </p:sp>
      <p:sp>
        <p:nvSpPr>
          <p:cNvPr id="4" name="Rectangle 3"/>
          <p:cNvSpPr/>
          <p:nvPr/>
        </p:nvSpPr>
        <p:spPr>
          <a:xfrm>
            <a:off x="786411" y="1904083"/>
            <a:ext cx="5404217" cy="3865674"/>
          </a:xfrm>
          <a:prstGeom prst="rect">
            <a:avLst/>
          </a:prstGeom>
        </p:spPr>
        <p:txBody>
          <a:bodyPr wrap="square" anchor="t">
            <a:spAutoFit/>
          </a:bodyPr>
          <a:lstStyle/>
          <a:p>
            <a:pPr marL="400050" lvl="0" indent="-342900">
              <a:buClr>
                <a:srgbClr val="0070C0"/>
              </a:buClr>
              <a:buSzPts val="2400"/>
              <a:buFont typeface="Arial" panose="020B0604020202020204" pitchFamily="34" charset="0"/>
              <a:buChar char="•"/>
            </a:pPr>
            <a:r>
              <a:rPr lang="en-US" sz="2400" dirty="0">
                <a:solidFill>
                  <a:srgbClr val="0095D3"/>
                </a:solidFill>
                <a:latin typeface="Helvetica Neue"/>
                <a:ea typeface="Helvetica Neue"/>
                <a:cs typeface="Helvetica Neue"/>
                <a:sym typeface="Helvetica Neue"/>
              </a:rPr>
              <a:t>Compliance </a:t>
            </a:r>
          </a:p>
          <a:p>
            <a:pPr marL="857250" lvl="1" indent="-342900">
              <a:buClr>
                <a:srgbClr val="0070C0"/>
              </a:buClr>
              <a:buSzPts val="2400"/>
              <a:buFont typeface="Arial" panose="020B0604020202020204" pitchFamily="34" charset="0"/>
              <a:buChar char="•"/>
            </a:pPr>
            <a:r>
              <a:rPr lang="en-US" dirty="0">
                <a:solidFill>
                  <a:srgbClr val="0095D3"/>
                </a:solidFill>
                <a:latin typeface="Helvetica Neue"/>
                <a:ea typeface="Helvetica Neue"/>
                <a:cs typeface="Helvetica Neue"/>
                <a:sym typeface="Helvetica Neue"/>
              </a:rPr>
              <a:t>Reminders</a:t>
            </a:r>
          </a:p>
          <a:p>
            <a:pPr marL="857250" lvl="1" indent="-342900">
              <a:buClr>
                <a:srgbClr val="0070C0"/>
              </a:buClr>
              <a:buSzPts val="2400"/>
              <a:buFont typeface="Arial" panose="020B0604020202020204" pitchFamily="34" charset="0"/>
              <a:buChar char="•"/>
            </a:pPr>
            <a:r>
              <a:rPr lang="en-US" sz="2000" dirty="0">
                <a:solidFill>
                  <a:srgbClr val="0095D3"/>
                </a:solidFill>
                <a:latin typeface="Helvetica Neue"/>
                <a:ea typeface="Helvetica Neue"/>
                <a:cs typeface="Helvetica Neue"/>
                <a:sym typeface="Helvetica Neue"/>
              </a:rPr>
              <a:t>Retention of ELLs</a:t>
            </a:r>
          </a:p>
          <a:p>
            <a:pPr marL="857250" lvl="1" indent="-342900">
              <a:buClr>
                <a:srgbClr val="0070C0"/>
              </a:buClr>
              <a:buSzPts val="2400"/>
              <a:buFont typeface="Arial" panose="020B0604020202020204" pitchFamily="34" charset="0"/>
              <a:buChar char="•"/>
            </a:pPr>
            <a:r>
              <a:rPr lang="en-US" sz="2000" dirty="0">
                <a:solidFill>
                  <a:srgbClr val="0095D3"/>
                </a:solidFill>
                <a:latin typeface="Helvetica Neue"/>
                <a:ea typeface="Helvetica Neue"/>
                <a:cs typeface="Helvetica Neue"/>
                <a:sym typeface="Helvetica Neue"/>
              </a:rPr>
              <a:t>Policy 6000.1</a:t>
            </a:r>
          </a:p>
          <a:p>
            <a:pPr marL="400050" lvl="0" indent="-342900">
              <a:buClr>
                <a:srgbClr val="0070C0"/>
              </a:buClr>
              <a:buSzPts val="2400"/>
              <a:buFont typeface="Arial" panose="020B0604020202020204" pitchFamily="34" charset="0"/>
              <a:buChar char="•"/>
            </a:pPr>
            <a:r>
              <a:rPr lang="en-US" sz="2400" dirty="0">
                <a:solidFill>
                  <a:srgbClr val="0095D3"/>
                </a:solidFill>
                <a:latin typeface="Helvetica Neue"/>
                <a:ea typeface="Helvetica Neue"/>
                <a:cs typeface="Helvetica Neue"/>
                <a:sym typeface="Helvetica Neue"/>
              </a:rPr>
              <a:t>ACCESS for ELLs</a:t>
            </a:r>
            <a:endParaRPr lang="en-US" sz="2400" dirty="0">
              <a:solidFill>
                <a:srgbClr val="0095D3"/>
              </a:solidFill>
              <a:latin typeface="Helvetica Neue"/>
              <a:ea typeface="Helvetica Neue"/>
              <a:cs typeface="Helvetica Neue"/>
            </a:endParaRPr>
          </a:p>
          <a:p>
            <a:pPr marL="400050" lvl="0" indent="-342900">
              <a:buClr>
                <a:srgbClr val="0070C0"/>
              </a:buClr>
              <a:buSzPts val="2400"/>
              <a:buFont typeface="Arial" panose="020B0604020202020204" pitchFamily="34" charset="0"/>
              <a:buChar char="•"/>
            </a:pPr>
            <a:r>
              <a:rPr lang="en-US" sz="2400" dirty="0">
                <a:solidFill>
                  <a:srgbClr val="0095D3"/>
                </a:solidFill>
                <a:latin typeface="Helvetica Neue"/>
                <a:ea typeface="Helvetica Neue"/>
                <a:cs typeface="Helvetica Neue"/>
                <a:sym typeface="Helvetica Neue"/>
              </a:rPr>
              <a:t>Accommodations</a:t>
            </a:r>
          </a:p>
          <a:p>
            <a:pPr marL="400050" lvl="0" indent="-342900">
              <a:buClr>
                <a:srgbClr val="0070C0"/>
              </a:buClr>
              <a:buSzPts val="2400"/>
              <a:buFont typeface="Arial" panose="020B0604020202020204" pitchFamily="34" charset="0"/>
              <a:buChar char="•"/>
            </a:pPr>
            <a:r>
              <a:rPr lang="en-US" sz="2400" dirty="0">
                <a:solidFill>
                  <a:srgbClr val="0095D3"/>
                </a:solidFill>
                <a:latin typeface="Helvetica Neue"/>
                <a:ea typeface="Helvetica Neue"/>
                <a:cs typeface="Helvetica Neue"/>
                <a:sym typeface="Helvetica Neue"/>
              </a:rPr>
              <a:t>ELLevation: </a:t>
            </a:r>
          </a:p>
          <a:p>
            <a:pPr marL="514350" lvl="1">
              <a:buClr>
                <a:srgbClr val="0070C0"/>
              </a:buClr>
              <a:buSzPts val="2400"/>
            </a:pPr>
            <a:r>
              <a:rPr lang="en-US" dirty="0">
                <a:solidFill>
                  <a:srgbClr val="0095D3"/>
                </a:solidFill>
                <a:latin typeface="Helvetica Neue"/>
                <a:ea typeface="Helvetica Neue"/>
                <a:cs typeface="Helvetica Neue"/>
                <a:sym typeface="Helvetica Neue"/>
              </a:rPr>
              <a:t>Change in grading feature</a:t>
            </a:r>
          </a:p>
          <a:p>
            <a:pPr marL="514350" indent="-457200">
              <a:buClr>
                <a:srgbClr val="0070C0"/>
              </a:buClr>
              <a:buSzPts val="2400"/>
              <a:buFont typeface="Arial" panose="020B0604020202020204" pitchFamily="34" charset="0"/>
              <a:buChar char="•"/>
            </a:pPr>
            <a:r>
              <a:rPr lang="en-US" sz="2400" dirty="0">
                <a:solidFill>
                  <a:srgbClr val="0095D3"/>
                </a:solidFill>
                <a:latin typeface="Helvetica Neue"/>
                <a:ea typeface="Helvetica Neue"/>
                <a:cs typeface="Helvetica Neue"/>
                <a:sym typeface="Helvetica Neue"/>
              </a:rPr>
              <a:t>Congratulations</a:t>
            </a:r>
            <a:endParaRPr lang="en-US" dirty="0">
              <a:solidFill>
                <a:srgbClr val="0095D3"/>
              </a:solidFill>
              <a:latin typeface="Helvetica Neue"/>
              <a:sym typeface="Helvetica Neue"/>
            </a:endParaRPr>
          </a:p>
          <a:p>
            <a:pPr marL="514350" indent="-457200">
              <a:buClr>
                <a:srgbClr val="0070C0"/>
              </a:buClr>
              <a:buSzPts val="2400"/>
              <a:buFont typeface="Arial" panose="020B0604020202020204" pitchFamily="34" charset="0"/>
              <a:buChar char="•"/>
            </a:pPr>
            <a:r>
              <a:rPr lang="en-US" sz="2400" dirty="0">
                <a:solidFill>
                  <a:srgbClr val="0095D3"/>
                </a:solidFill>
                <a:latin typeface="Helvetica Neue"/>
                <a:sym typeface="Helvetica Neue"/>
              </a:rPr>
              <a:t>Q &amp; A</a:t>
            </a:r>
            <a:endParaRPr lang="en-US" sz="2400" dirty="0">
              <a:solidFill>
                <a:srgbClr val="0095D3"/>
              </a:solidFill>
            </a:endParaRPr>
          </a:p>
          <a:p>
            <a:pPr marL="342900" indent="-342900">
              <a:lnSpc>
                <a:spcPct val="80000"/>
              </a:lnSpc>
              <a:spcBef>
                <a:spcPct val="0"/>
              </a:spcBef>
              <a:buFont typeface="Arial"/>
              <a:buChar char="•"/>
            </a:pPr>
            <a:endParaRPr lang="en-US" sz="2400" dirty="0">
              <a:solidFill>
                <a:srgbClr val="0095D3"/>
              </a:solidFill>
              <a:latin typeface="Century Gothic" charset="0"/>
              <a:ea typeface="ヒラギノ角ゴ Pro W3" charset="0"/>
              <a:cs typeface="ヒラギノ角ゴ Pro W3" charset="0"/>
            </a:endParaRPr>
          </a:p>
        </p:txBody>
      </p:sp>
      <p:pic>
        <p:nvPicPr>
          <p:cNvPr id="5" name="Picture 4">
            <a:extLst>
              <a:ext uri="{FF2B5EF4-FFF2-40B4-BE49-F238E27FC236}">
                <a16:creationId xmlns:a16="http://schemas.microsoft.com/office/drawing/2014/main" id="{5A02107B-BCC1-45EB-8299-6D4E7C264B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17493" y="1904083"/>
            <a:ext cx="4236538" cy="1287378"/>
          </a:xfrm>
          <a:prstGeom prst="rect">
            <a:avLst/>
          </a:prstGeom>
        </p:spPr>
      </p:pic>
    </p:spTree>
    <p:extLst>
      <p:ext uri="{BB962C8B-B14F-4D97-AF65-F5344CB8AC3E}">
        <p14:creationId xmlns:p14="http://schemas.microsoft.com/office/powerpoint/2010/main" val="3611290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338" y="165100"/>
            <a:ext cx="8810625" cy="954088"/>
          </a:xfrm>
        </p:spPr>
        <p:txBody>
          <a:bodyPr/>
          <a:lstStyle/>
          <a:p>
            <a:pPr algn="ctr"/>
            <a:r>
              <a:rPr lang="en-US" altLang="en-US" sz="2200" b="0" dirty="0">
                <a:solidFill>
                  <a:schemeClr val="bg1"/>
                </a:solidFill>
                <a:cs typeface="Arial"/>
              </a:rPr>
              <a:t>Accommodations and Instructional Practices for English Language Learners (ELLs) during SAT/ACT </a:t>
            </a:r>
            <a:endParaRPr lang="en-US" sz="2200" b="0" dirty="0">
              <a:solidFill>
                <a:schemeClr val="bg1"/>
              </a:solidFill>
              <a:cs typeface="Arial"/>
            </a:endParaRPr>
          </a:p>
        </p:txBody>
      </p:sp>
      <p:sp>
        <p:nvSpPr>
          <p:cNvPr id="5" name="Text Placeholder 4"/>
          <p:cNvSpPr>
            <a:spLocks noGrp="1"/>
          </p:cNvSpPr>
          <p:nvPr>
            <p:ph type="body" sz="quarter" idx="13"/>
          </p:nvPr>
        </p:nvSpPr>
        <p:spPr/>
        <p:txBody>
          <a:bodyPr/>
          <a:lstStyle/>
          <a:p>
            <a:r>
              <a:rPr lang="en-US" dirty="0"/>
              <a:t>Rule </a:t>
            </a:r>
            <a:r>
              <a:rPr lang="en-US" dirty="0">
                <a:latin typeface="Arial"/>
                <a:cs typeface="Arial"/>
              </a:rPr>
              <a:t>6A-6.09091</a:t>
            </a:r>
            <a:endParaRPr lang="en-US" dirty="0"/>
          </a:p>
        </p:txBody>
      </p:sp>
      <p:sp>
        <p:nvSpPr>
          <p:cNvPr id="2" name="Rectangle 1"/>
          <p:cNvSpPr/>
          <p:nvPr/>
        </p:nvSpPr>
        <p:spPr>
          <a:xfrm>
            <a:off x="160338" y="1119188"/>
            <a:ext cx="3910667" cy="2031325"/>
          </a:xfrm>
          <a:prstGeom prst="rect">
            <a:avLst/>
          </a:prstGeom>
        </p:spPr>
        <p:txBody>
          <a:bodyPr wrap="square">
            <a:spAutoFit/>
          </a:bodyPr>
          <a:lstStyle/>
          <a:p>
            <a:pPr>
              <a:buSzPts val="1200"/>
              <a:tabLst>
                <a:tab pos="228600" algn="l"/>
              </a:tabLst>
            </a:pPr>
            <a:endParaRPr lang="en-US" dirty="0">
              <a:latin typeface="Times New Roman" panose="02020603050405020304" pitchFamily="18" charset="0"/>
              <a:cs typeface="Times New Roman" panose="02020603050405020304" pitchFamily="18" charset="0"/>
            </a:endParaRPr>
          </a:p>
          <a:p>
            <a:pPr>
              <a:buSzPts val="1200"/>
              <a:tabLst>
                <a:tab pos="228600" algn="l"/>
              </a:tabLst>
            </a:pPr>
            <a:r>
              <a:rPr lang="en-US" dirty="0">
                <a:latin typeface="Arial"/>
                <a:cs typeface="Arial"/>
              </a:rPr>
              <a:t>Use of a </a:t>
            </a:r>
            <a:r>
              <a:rPr lang="en-US" b="1" dirty="0">
                <a:latin typeface="Arial"/>
                <a:cs typeface="Arial"/>
              </a:rPr>
              <a:t>bilingual glossary in addition to a bilingual dictionary</a:t>
            </a:r>
            <a:r>
              <a:rPr lang="en-US" dirty="0">
                <a:latin typeface="Arial"/>
                <a:cs typeface="Arial"/>
              </a:rPr>
              <a:t>.</a:t>
            </a:r>
          </a:p>
          <a:p>
            <a:pPr>
              <a:buSzPts val="1200"/>
              <a:tabLst>
                <a:tab pos="228600" algn="l"/>
              </a:tabLst>
            </a:pPr>
            <a:endParaRPr lang="en-US" dirty="0">
              <a:latin typeface="Arial"/>
              <a:cs typeface="Arial"/>
            </a:endParaRPr>
          </a:p>
          <a:p>
            <a:pPr>
              <a:buSzPts val="1200"/>
              <a:tabLst>
                <a:tab pos="228600" algn="l"/>
              </a:tabLst>
            </a:pPr>
            <a:r>
              <a:rPr lang="en-US" dirty="0">
                <a:latin typeface="Arial"/>
                <a:cs typeface="Arial"/>
              </a:rPr>
              <a:t>An </a:t>
            </a:r>
            <a:r>
              <a:rPr lang="en-US" b="1" dirty="0">
                <a:latin typeface="Arial"/>
                <a:cs typeface="Arial"/>
              </a:rPr>
              <a:t>approved glossary </a:t>
            </a:r>
            <a:r>
              <a:rPr lang="en-US" dirty="0">
                <a:latin typeface="Arial"/>
                <a:cs typeface="Arial"/>
              </a:rPr>
              <a:t>is defined as </a:t>
            </a:r>
            <a:r>
              <a:rPr lang="en-US" b="1" dirty="0">
                <a:latin typeface="Arial"/>
                <a:cs typeface="Arial"/>
              </a:rPr>
              <a:t>word-to-word </a:t>
            </a:r>
            <a:r>
              <a:rPr lang="en-US" dirty="0">
                <a:latin typeface="Arial"/>
                <a:cs typeface="Arial"/>
              </a:rPr>
              <a:t>and may include </a:t>
            </a:r>
            <a:r>
              <a:rPr lang="en-US" b="1" dirty="0">
                <a:latin typeface="Arial"/>
                <a:cs typeface="Arial"/>
              </a:rPr>
              <a:t>content specific </a:t>
            </a:r>
            <a:r>
              <a:rPr lang="en-US" dirty="0">
                <a:latin typeface="Arial"/>
                <a:cs typeface="Arial"/>
              </a:rPr>
              <a:t>glossary.</a:t>
            </a:r>
          </a:p>
        </p:txBody>
      </p:sp>
      <p:sp>
        <p:nvSpPr>
          <p:cNvPr id="6" name="TextBox 5"/>
          <p:cNvSpPr txBox="1"/>
          <p:nvPr/>
        </p:nvSpPr>
        <p:spPr>
          <a:xfrm>
            <a:off x="4236357" y="1440157"/>
            <a:ext cx="4562929" cy="4370428"/>
          </a:xfrm>
          <a:prstGeom prst="rect">
            <a:avLst/>
          </a:prstGeom>
          <a:noFill/>
          <a:ln>
            <a:solidFill>
              <a:schemeClr val="tx2"/>
            </a:solidFill>
          </a:ln>
        </p:spPr>
        <p:txBody>
          <a:bodyPr wrap="square" rtlCol="0">
            <a:spAutoFit/>
          </a:bodyPr>
          <a:lstStyle/>
          <a:p>
            <a:pPr>
              <a:spcBef>
                <a:spcPts val="600"/>
              </a:spcBef>
              <a:spcAft>
                <a:spcPts val="600"/>
              </a:spcAft>
              <a:defRPr/>
            </a:pPr>
            <a:r>
              <a:rPr lang="en-US" dirty="0">
                <a:latin typeface="Arial"/>
                <a:cs typeface="Arial"/>
              </a:rPr>
              <a:t>Evidence of </a:t>
            </a:r>
          </a:p>
          <a:p>
            <a:pPr marL="285750" indent="-285750">
              <a:spcBef>
                <a:spcPts val="600"/>
              </a:spcBef>
              <a:spcAft>
                <a:spcPts val="600"/>
              </a:spcAft>
              <a:buFont typeface="Arial"/>
              <a:buChar char="•"/>
              <a:defRPr/>
            </a:pPr>
            <a:r>
              <a:rPr lang="en-US" dirty="0">
                <a:latin typeface="Arial"/>
                <a:cs typeface="Arial"/>
              </a:rPr>
              <a:t>Bilingual Dictionary</a:t>
            </a:r>
          </a:p>
          <a:p>
            <a:pPr marL="285750" indent="-285750">
              <a:spcBef>
                <a:spcPts val="600"/>
              </a:spcBef>
              <a:spcAft>
                <a:spcPts val="600"/>
              </a:spcAft>
              <a:buFont typeface="Arial"/>
              <a:buChar char="•"/>
              <a:defRPr/>
            </a:pPr>
            <a:r>
              <a:rPr lang="en-US" dirty="0">
                <a:latin typeface="Arial"/>
                <a:cs typeface="Arial"/>
              </a:rPr>
              <a:t>Extended Time</a:t>
            </a:r>
          </a:p>
          <a:p>
            <a:pPr marL="285750" indent="-285750">
              <a:spcBef>
                <a:spcPts val="600"/>
              </a:spcBef>
              <a:spcAft>
                <a:spcPts val="600"/>
              </a:spcAft>
              <a:buFont typeface="Arial"/>
              <a:buChar char="•"/>
              <a:defRPr/>
            </a:pPr>
            <a:r>
              <a:rPr lang="en-US" dirty="0">
                <a:latin typeface="Arial"/>
                <a:cs typeface="Arial"/>
              </a:rPr>
              <a:t>Flexible Setting</a:t>
            </a:r>
          </a:p>
          <a:p>
            <a:pPr marL="285750" indent="-285750">
              <a:spcBef>
                <a:spcPts val="600"/>
              </a:spcBef>
              <a:spcAft>
                <a:spcPts val="600"/>
              </a:spcAft>
              <a:buFont typeface="Arial"/>
              <a:buChar char="•"/>
              <a:defRPr/>
            </a:pPr>
            <a:r>
              <a:rPr lang="en-US" dirty="0">
                <a:latin typeface="Arial"/>
                <a:cs typeface="Arial"/>
              </a:rPr>
              <a:t>Bilingual Support for Lowest-Level ELLs</a:t>
            </a:r>
          </a:p>
          <a:p>
            <a:pPr marL="285750" indent="-285750">
              <a:spcBef>
                <a:spcPts val="600"/>
              </a:spcBef>
              <a:spcAft>
                <a:spcPts val="600"/>
              </a:spcAft>
              <a:buFont typeface="Arial"/>
              <a:buChar char="•"/>
              <a:defRPr/>
            </a:pPr>
            <a:r>
              <a:rPr lang="en-US" dirty="0">
                <a:latin typeface="Arial"/>
                <a:cs typeface="Arial"/>
              </a:rPr>
              <a:t>ELL Engagement in Lesson</a:t>
            </a:r>
          </a:p>
          <a:p>
            <a:pPr marL="285750" indent="-285750">
              <a:spcBef>
                <a:spcPts val="600"/>
              </a:spcBef>
              <a:spcAft>
                <a:spcPts val="600"/>
              </a:spcAft>
              <a:buFont typeface="Arial"/>
              <a:buChar char="•"/>
              <a:defRPr/>
            </a:pPr>
            <a:r>
              <a:rPr lang="en-US" dirty="0">
                <a:latin typeface="Arial"/>
                <a:cs typeface="Arial"/>
              </a:rPr>
              <a:t>ELL Consideration in Lesson Plans</a:t>
            </a:r>
          </a:p>
          <a:p>
            <a:pPr marL="285750" indent="-285750">
              <a:spcBef>
                <a:spcPts val="600"/>
              </a:spcBef>
              <a:spcAft>
                <a:spcPts val="600"/>
              </a:spcAft>
              <a:buFont typeface="Arial"/>
              <a:buChar char="•"/>
              <a:defRPr/>
            </a:pPr>
            <a:r>
              <a:rPr lang="en-US" dirty="0">
                <a:latin typeface="Arial"/>
                <a:cs typeface="Arial"/>
              </a:rPr>
              <a:t>English Language Development Standards in Lesson Plans</a:t>
            </a:r>
          </a:p>
          <a:p>
            <a:pPr marL="285750" indent="-285750">
              <a:spcBef>
                <a:spcPts val="600"/>
              </a:spcBef>
              <a:spcAft>
                <a:spcPts val="600"/>
              </a:spcAft>
              <a:buFont typeface="Arial"/>
              <a:buChar char="•"/>
              <a:defRPr/>
            </a:pPr>
            <a:r>
              <a:rPr lang="en-US" dirty="0">
                <a:latin typeface="Arial"/>
                <a:cs typeface="Arial"/>
              </a:rPr>
              <a:t>Teacher Awareness of ELL Levels of Students</a:t>
            </a:r>
          </a:p>
        </p:txBody>
      </p:sp>
      <p:pic>
        <p:nvPicPr>
          <p:cNvPr id="7" name="Picture 6" descr="Screen Shot 2017-07-27 at 10.29.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31" y="3214656"/>
            <a:ext cx="1008746" cy="1415097"/>
          </a:xfrm>
          <a:prstGeom prst="rect">
            <a:avLst/>
          </a:prstGeom>
        </p:spPr>
      </p:pic>
      <p:pic>
        <p:nvPicPr>
          <p:cNvPr id="8" name="Picture 7" descr="Screen Shot 2017-07-27 at 10.2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05" y="3207607"/>
            <a:ext cx="1092710" cy="1464898"/>
          </a:xfrm>
          <a:prstGeom prst="rect">
            <a:avLst/>
          </a:prstGeom>
        </p:spPr>
      </p:pic>
      <p:pic>
        <p:nvPicPr>
          <p:cNvPr id="10" name="Picture 9" descr="Screen Shot 2017-07-27 at 10.31.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99" y="4683022"/>
            <a:ext cx="2476500" cy="1588313"/>
          </a:xfrm>
          <a:prstGeom prst="rect">
            <a:avLst/>
          </a:prstGeom>
        </p:spPr>
      </p:pic>
      <p:sp>
        <p:nvSpPr>
          <p:cNvPr id="3" name="Slide Number Placeholder 2"/>
          <p:cNvSpPr>
            <a:spLocks noGrp="1"/>
          </p:cNvSpPr>
          <p:nvPr>
            <p:ph type="sldNum" sz="quarter" idx="12"/>
          </p:nvPr>
        </p:nvSpPr>
        <p:spPr/>
        <p:txBody>
          <a:bodyPr/>
          <a:lstStyle/>
          <a:p>
            <a:fld id="{9A47194C-3E5A-854F-B5AE-A6634FC20B3C}" type="slidenum">
              <a:rPr lang="en-US" smtClean="0"/>
              <a:pPr/>
              <a:t>20</a:t>
            </a:fld>
            <a:endParaRPr lang="en-US" dirty="0"/>
          </a:p>
        </p:txBody>
      </p:sp>
    </p:spTree>
    <p:extLst>
      <p:ext uri="{BB962C8B-B14F-4D97-AF65-F5344CB8AC3E}">
        <p14:creationId xmlns:p14="http://schemas.microsoft.com/office/powerpoint/2010/main" val="1092964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468" y="165100"/>
            <a:ext cx="8835496" cy="954088"/>
          </a:xfrm>
        </p:spPr>
        <p:txBody>
          <a:bodyPr/>
          <a:lstStyle/>
          <a:p>
            <a:pPr algn="ctr"/>
            <a:r>
              <a:rPr lang="en-US" sz="4400" b="0">
                <a:solidFill>
                  <a:schemeClr val="bg1"/>
                </a:solidFill>
              </a:rPr>
              <a:t>Accommodations</a:t>
            </a:r>
          </a:p>
        </p:txBody>
      </p:sp>
      <p:sp>
        <p:nvSpPr>
          <p:cNvPr id="6" name="TextBox 5"/>
          <p:cNvSpPr txBox="1"/>
          <p:nvPr/>
        </p:nvSpPr>
        <p:spPr>
          <a:xfrm>
            <a:off x="228600" y="1156061"/>
            <a:ext cx="8742363" cy="769441"/>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a:t>ELLs receive accommodations during </a:t>
            </a:r>
          </a:p>
          <a:p>
            <a:pPr algn="ctr"/>
            <a:r>
              <a:rPr lang="en-US" sz="2200">
                <a:solidFill>
                  <a:srgbClr val="FF0000"/>
                </a:solidFill>
              </a:rPr>
              <a:t>statewide assessments AND daily instruction</a:t>
            </a:r>
            <a:endParaRPr lang="en-US" sz="2200"/>
          </a:p>
        </p:txBody>
      </p:sp>
      <p:graphicFrame>
        <p:nvGraphicFramePr>
          <p:cNvPr id="7" name="Diagram 6"/>
          <p:cNvGraphicFramePr/>
          <p:nvPr>
            <p:extLst/>
          </p:nvPr>
        </p:nvGraphicFramePr>
        <p:xfrm>
          <a:off x="135468" y="2161158"/>
          <a:ext cx="4644960" cy="3424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A47194C-3E5A-854F-B5AE-A6634FC20B3C}" type="slidenum">
              <a:rPr lang="en-US" smtClean="0"/>
              <a:pPr/>
              <a:t>21</a:t>
            </a:fld>
            <a:endParaRPr lang="en-US"/>
          </a:p>
        </p:txBody>
      </p:sp>
      <p:pic>
        <p:nvPicPr>
          <p:cNvPr id="9" name="Picture 8" descr="Screen Shot 2017-07-27 at 10.28.4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139" y="3527304"/>
            <a:ext cx="838182" cy="1123675"/>
          </a:xfrm>
          <a:prstGeom prst="rect">
            <a:avLst/>
          </a:prstGeom>
        </p:spPr>
      </p:pic>
      <p:sp>
        <p:nvSpPr>
          <p:cNvPr id="11" name="Rectangle 10"/>
          <p:cNvSpPr/>
          <p:nvPr/>
        </p:nvSpPr>
        <p:spPr>
          <a:xfrm>
            <a:off x="4960805" y="1999342"/>
            <a:ext cx="3910667" cy="1200329"/>
          </a:xfrm>
          <a:prstGeom prst="rect">
            <a:avLst/>
          </a:prstGeom>
        </p:spPr>
        <p:txBody>
          <a:bodyPr wrap="square">
            <a:spAutoFit/>
          </a:bodyPr>
          <a:lstStyle/>
          <a:p>
            <a:pPr>
              <a:buSzPts val="1200"/>
              <a:tabLst>
                <a:tab pos="228600" algn="l"/>
              </a:tabLst>
            </a:pPr>
            <a:endParaRPr lang="en-US">
              <a:latin typeface="Arial"/>
              <a:cs typeface="Arial"/>
            </a:endParaRPr>
          </a:p>
          <a:p>
            <a:pPr algn="ctr">
              <a:buSzPts val="1200"/>
              <a:tabLst>
                <a:tab pos="228600" algn="l"/>
              </a:tabLst>
            </a:pPr>
            <a:r>
              <a:rPr lang="en-US">
                <a:latin typeface="Arial"/>
                <a:cs typeface="Arial"/>
              </a:rPr>
              <a:t>An </a:t>
            </a:r>
            <a:r>
              <a:rPr lang="en-US" b="1">
                <a:latin typeface="Arial"/>
                <a:cs typeface="Arial"/>
              </a:rPr>
              <a:t>approved glossary </a:t>
            </a:r>
            <a:r>
              <a:rPr lang="en-US">
                <a:latin typeface="Arial"/>
                <a:cs typeface="Arial"/>
              </a:rPr>
              <a:t>is defined as </a:t>
            </a:r>
            <a:r>
              <a:rPr lang="en-US" b="1">
                <a:latin typeface="Arial"/>
                <a:cs typeface="Arial"/>
              </a:rPr>
              <a:t>word-to-word </a:t>
            </a:r>
            <a:r>
              <a:rPr lang="en-US">
                <a:latin typeface="Arial"/>
                <a:cs typeface="Arial"/>
              </a:rPr>
              <a:t>and may include </a:t>
            </a:r>
            <a:r>
              <a:rPr lang="en-US" b="1">
                <a:latin typeface="Arial"/>
                <a:cs typeface="Arial"/>
              </a:rPr>
              <a:t>content specific vocabulary</a:t>
            </a:r>
            <a:endParaRPr lang="en-US">
              <a:latin typeface="Arial"/>
              <a:cs typeface="Arial"/>
            </a:endParaRPr>
          </a:p>
        </p:txBody>
      </p:sp>
      <p:pic>
        <p:nvPicPr>
          <p:cNvPr id="12" name="Picture 11" descr="Screen Shot 2017-07-27 at 10.29.1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1986" y="3490430"/>
            <a:ext cx="773776" cy="1085475"/>
          </a:xfrm>
          <a:prstGeom prst="rect">
            <a:avLst/>
          </a:prstGeom>
        </p:spPr>
      </p:pic>
      <p:pic>
        <p:nvPicPr>
          <p:cNvPr id="13" name="Picture 12" descr="Screen Shot 2017-07-27 at 10.31.37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54679" y="4649745"/>
            <a:ext cx="1899642" cy="1218343"/>
          </a:xfrm>
          <a:prstGeom prst="rect">
            <a:avLst/>
          </a:prstGeom>
        </p:spPr>
      </p:pic>
      <p:sp>
        <p:nvSpPr>
          <p:cNvPr id="10" name="Rectangle 9">
            <a:extLst>
              <a:ext uri="{FF2B5EF4-FFF2-40B4-BE49-F238E27FC236}">
                <a16:creationId xmlns:a16="http://schemas.microsoft.com/office/drawing/2014/main" id="{F7AA273F-9525-422B-8998-A6A3BCEB01D5}"/>
              </a:ext>
            </a:extLst>
          </p:cNvPr>
          <p:cNvSpPr/>
          <p:nvPr/>
        </p:nvSpPr>
        <p:spPr>
          <a:xfrm>
            <a:off x="1318090" y="6101053"/>
            <a:ext cx="6924676" cy="646331"/>
          </a:xfrm>
          <a:prstGeom prst="rect">
            <a:avLst/>
          </a:prstGeom>
          <a:ln w="28575">
            <a:solidFill>
              <a:srgbClr val="FF0000"/>
            </a:solidFill>
          </a:ln>
        </p:spPr>
        <p:txBody>
          <a:bodyPr wrap="square">
            <a:spAutoFit/>
          </a:bodyPr>
          <a:lstStyle/>
          <a:p>
            <a:pPr lvl="0" algn="ctr"/>
            <a:r>
              <a:rPr lang="en-US" b="1" u="sng" dirty="0">
                <a:hlinkClick r:id="rId11"/>
              </a:rPr>
              <a:t>Free Printable Content Glossaries: </a:t>
            </a:r>
          </a:p>
          <a:p>
            <a:pPr lvl="0" algn="ctr"/>
            <a:r>
              <a:rPr lang="en-US" dirty="0">
                <a:hlinkClick r:id="rId11"/>
              </a:rPr>
              <a:t>https://steinhardt.nyu.edu/metrocenter/resources/glossaries</a:t>
            </a:r>
            <a:endParaRPr lang="en-US" sz="3200" b="1" dirty="0">
              <a:solidFill>
                <a:schemeClr val="accent2"/>
              </a:solidFill>
            </a:endParaRPr>
          </a:p>
        </p:txBody>
      </p:sp>
      <p:pic>
        <p:nvPicPr>
          <p:cNvPr id="5" name="Picture 4" descr="A screenshot of a cell phone&#10;&#10;Description automatically generated">
            <a:extLst>
              <a:ext uri="{FF2B5EF4-FFF2-40B4-BE49-F238E27FC236}">
                <a16:creationId xmlns:a16="http://schemas.microsoft.com/office/drawing/2014/main" id="{DF72FE3A-151B-4CDA-A504-4A3122C47C42}"/>
              </a:ext>
            </a:extLst>
          </p:cNvPr>
          <p:cNvPicPr>
            <a:picLocks noChangeAspect="1"/>
          </p:cNvPicPr>
          <p:nvPr/>
        </p:nvPicPr>
        <p:blipFill>
          <a:blip r:embed="rId12"/>
          <a:stretch>
            <a:fillRect/>
          </a:stretch>
        </p:blipFill>
        <p:spPr>
          <a:xfrm>
            <a:off x="1220171" y="3546261"/>
            <a:ext cx="6534150" cy="2076450"/>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14752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nimal&#10;&#10;Description automatically generated">
            <a:extLst>
              <a:ext uri="{FF2B5EF4-FFF2-40B4-BE49-F238E27FC236}">
                <a16:creationId xmlns:a16="http://schemas.microsoft.com/office/drawing/2014/main" id="{FA7C84F2-E765-4CE4-9386-07ECC7081312}"/>
              </a:ext>
            </a:extLst>
          </p:cNvPr>
          <p:cNvPicPr>
            <a:picLocks noChangeAspect="1"/>
          </p:cNvPicPr>
          <p:nvPr/>
        </p:nvPicPr>
        <p:blipFill>
          <a:blip r:embed="rId3"/>
          <a:stretch>
            <a:fillRect/>
          </a:stretch>
        </p:blipFill>
        <p:spPr>
          <a:xfrm>
            <a:off x="2350711" y="1146599"/>
            <a:ext cx="4880408" cy="5658222"/>
          </a:xfrm>
          <a:prstGeom prst="rect">
            <a:avLst/>
          </a:prstGeom>
          <a:ln w="57150">
            <a:solidFill>
              <a:schemeClr val="accent4">
                <a:lumMod val="60000"/>
                <a:lumOff val="40000"/>
              </a:schemeClr>
            </a:solidFill>
          </a:ln>
        </p:spPr>
      </p:pic>
      <p:sp>
        <p:nvSpPr>
          <p:cNvPr id="3" name="Slide Number Placeholder 2">
            <a:extLst>
              <a:ext uri="{FF2B5EF4-FFF2-40B4-BE49-F238E27FC236}">
                <a16:creationId xmlns:a16="http://schemas.microsoft.com/office/drawing/2014/main" id="{90B95D2D-877D-469E-8384-2CCE3C944EE4}"/>
              </a:ext>
            </a:extLst>
          </p:cNvPr>
          <p:cNvSpPr>
            <a:spLocks noGrp="1"/>
          </p:cNvSpPr>
          <p:nvPr>
            <p:ph type="sldNum" sz="quarter" idx="12"/>
          </p:nvPr>
        </p:nvSpPr>
        <p:spPr/>
        <p:txBody>
          <a:bodyPr/>
          <a:lstStyle/>
          <a:p>
            <a:fld id="{9A47194C-3E5A-854F-B5AE-A6634FC20B3C}" type="slidenum">
              <a:rPr lang="en-US" smtClean="0"/>
              <a:pPr/>
              <a:t>22</a:t>
            </a:fld>
            <a:endParaRPr lang="en-US"/>
          </a:p>
        </p:txBody>
      </p:sp>
      <p:sp>
        <p:nvSpPr>
          <p:cNvPr id="4" name="Title 3">
            <a:extLst>
              <a:ext uri="{FF2B5EF4-FFF2-40B4-BE49-F238E27FC236}">
                <a16:creationId xmlns:a16="http://schemas.microsoft.com/office/drawing/2014/main" id="{28F662A2-6587-44FC-9512-734901C3EDEA}"/>
              </a:ext>
            </a:extLst>
          </p:cNvPr>
          <p:cNvSpPr>
            <a:spLocks noGrp="1"/>
          </p:cNvSpPr>
          <p:nvPr>
            <p:ph type="title"/>
          </p:nvPr>
        </p:nvSpPr>
        <p:spPr>
          <a:xfrm>
            <a:off x="160338" y="165100"/>
            <a:ext cx="8810625" cy="954088"/>
          </a:xfrm>
        </p:spPr>
        <p:txBody>
          <a:bodyPr/>
          <a:lstStyle/>
          <a:p>
            <a:pPr algn="ctr"/>
            <a:r>
              <a:rPr lang="en-US" sz="4000" b="0" dirty="0"/>
              <a:t>2018-2019 FSA Accommodations </a:t>
            </a:r>
          </a:p>
        </p:txBody>
      </p:sp>
      <p:pic>
        <p:nvPicPr>
          <p:cNvPr id="7" name="Picture 6" descr="A screenshot of a cell phone&#10;&#10;Description automatically generated">
            <a:extLst>
              <a:ext uri="{FF2B5EF4-FFF2-40B4-BE49-F238E27FC236}">
                <a16:creationId xmlns:a16="http://schemas.microsoft.com/office/drawing/2014/main" id="{7953182E-FF11-41A5-9E31-E35DBA8BDF69}"/>
              </a:ext>
            </a:extLst>
          </p:cNvPr>
          <p:cNvPicPr>
            <a:picLocks noChangeAspect="1"/>
          </p:cNvPicPr>
          <p:nvPr/>
        </p:nvPicPr>
        <p:blipFill>
          <a:blip r:embed="rId4"/>
          <a:stretch>
            <a:fillRect/>
          </a:stretch>
        </p:blipFill>
        <p:spPr>
          <a:xfrm>
            <a:off x="1105914" y="4360508"/>
            <a:ext cx="6852002" cy="1752690"/>
          </a:xfrm>
          <a:prstGeom prst="rect">
            <a:avLst/>
          </a:prstGeom>
          <a:ln w="57150">
            <a:solidFill>
              <a:schemeClr val="accent2"/>
            </a:solidFill>
          </a:ln>
        </p:spPr>
      </p:pic>
      <p:sp>
        <p:nvSpPr>
          <p:cNvPr id="2" name="TextBox 1">
            <a:extLst>
              <a:ext uri="{FF2B5EF4-FFF2-40B4-BE49-F238E27FC236}">
                <a16:creationId xmlns:a16="http://schemas.microsoft.com/office/drawing/2014/main" id="{BF024293-8146-4F7B-B890-1E600F020A47}"/>
              </a:ext>
            </a:extLst>
          </p:cNvPr>
          <p:cNvSpPr txBox="1"/>
          <p:nvPr/>
        </p:nvSpPr>
        <p:spPr>
          <a:xfrm>
            <a:off x="1072741" y="4709088"/>
            <a:ext cx="7062519" cy="572461"/>
          </a:xfrm>
          <a:prstGeom prst="rect">
            <a:avLst/>
          </a:prstGeom>
          <a:solidFill>
            <a:srgbClr val="FFFF00">
              <a:alpha val="34000"/>
            </a:srgbClr>
          </a:solidFill>
        </p:spPr>
        <p:txBody>
          <a:bodyPr wrap="square" rtlCol="0">
            <a:spAutoFit/>
          </a:bodyPr>
          <a:lstStyle/>
          <a:p>
            <a:endParaRPr lang="en-US" dirty="0"/>
          </a:p>
        </p:txBody>
      </p:sp>
    </p:spTree>
    <p:extLst>
      <p:ext uri="{BB962C8B-B14F-4D97-AF65-F5344CB8AC3E}">
        <p14:creationId xmlns:p14="http://schemas.microsoft.com/office/powerpoint/2010/main" val="3969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60338" y="165100"/>
            <a:ext cx="8810625" cy="954088"/>
          </a:xfrm>
        </p:spPr>
        <p:txBody>
          <a:bodyPr/>
          <a:lstStyle/>
          <a:p>
            <a:pPr algn="ctr" eaLnBrk="1" hangingPunct="1"/>
            <a:r>
              <a:rPr lang="en-US" sz="4400" b="0" dirty="0">
                <a:solidFill>
                  <a:schemeClr val="bg1"/>
                </a:solidFill>
                <a:ea typeface="ヒラギノ角ゴ Pro W3" charset="0"/>
                <a:cs typeface="ヒラギノ角ゴ Pro W3" charset="0"/>
              </a:rPr>
              <a:t>Flexible Setting Letter</a:t>
            </a:r>
          </a:p>
        </p:txBody>
      </p:sp>
      <p:pic>
        <p:nvPicPr>
          <p:cNvPr id="6" name="Content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171228" y="1291296"/>
            <a:ext cx="4200525" cy="4772025"/>
          </a:xfrm>
        </p:spPr>
      </p:pic>
      <p:sp>
        <p:nvSpPr>
          <p:cNvPr id="2" name="Slide Number Placeholder 1"/>
          <p:cNvSpPr>
            <a:spLocks noGrp="1"/>
          </p:cNvSpPr>
          <p:nvPr>
            <p:ph type="sldNum" sz="quarter" idx="12"/>
          </p:nvPr>
        </p:nvSpPr>
        <p:spPr/>
        <p:txBody>
          <a:bodyPr/>
          <a:lstStyle/>
          <a:p>
            <a:fld id="{9A47194C-3E5A-854F-B5AE-A6634FC20B3C}" type="slidenum">
              <a:rPr lang="en-US" smtClean="0"/>
              <a:pPr/>
              <a:t>23</a:t>
            </a:fld>
            <a:endParaRPr lang="en-US"/>
          </a:p>
        </p:txBody>
      </p:sp>
      <p:sp>
        <p:nvSpPr>
          <p:cNvPr id="8" name="TextBox 7">
            <a:extLst>
              <a:ext uri="{FF2B5EF4-FFF2-40B4-BE49-F238E27FC236}">
                <a16:creationId xmlns:a16="http://schemas.microsoft.com/office/drawing/2014/main" id="{3B998175-09BA-47B5-9486-BA7852327FCA}"/>
              </a:ext>
            </a:extLst>
          </p:cNvPr>
          <p:cNvSpPr txBox="1"/>
          <p:nvPr/>
        </p:nvSpPr>
        <p:spPr>
          <a:xfrm>
            <a:off x="4652010" y="6276447"/>
            <a:ext cx="3442872" cy="369332"/>
          </a:xfrm>
          <a:prstGeom prst="rect">
            <a:avLst/>
          </a:prstGeom>
          <a:noFill/>
        </p:spPr>
        <p:txBody>
          <a:bodyPr wrap="square" rtlCol="0">
            <a:spAutoFit/>
          </a:bodyPr>
          <a:lstStyle/>
          <a:p>
            <a:r>
              <a:rPr lang="en-US" b="1"/>
              <a:t>Section 5 of ESOL Handbook</a:t>
            </a:r>
          </a:p>
        </p:txBody>
      </p:sp>
      <p:sp>
        <p:nvSpPr>
          <p:cNvPr id="9" name="TextBox 8">
            <a:extLst>
              <a:ext uri="{FF2B5EF4-FFF2-40B4-BE49-F238E27FC236}">
                <a16:creationId xmlns:a16="http://schemas.microsoft.com/office/drawing/2014/main" id="{77DCDAA9-0E87-47F8-B979-2580696ABC7B}"/>
              </a:ext>
            </a:extLst>
          </p:cNvPr>
          <p:cNvSpPr txBox="1"/>
          <p:nvPr/>
        </p:nvSpPr>
        <p:spPr>
          <a:xfrm rot="20493972">
            <a:off x="920854" y="2551169"/>
            <a:ext cx="7431225" cy="1812914"/>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b="1" dirty="0">
                <a:solidFill>
                  <a:srgbClr val="C00000"/>
                </a:solidFill>
              </a:rPr>
              <a:t>Found on Canvas or SharePoint:</a:t>
            </a:r>
            <a:r>
              <a:rPr lang="en-US" b="1" u="sng" dirty="0">
                <a:solidFill>
                  <a:srgbClr val="C00000"/>
                </a:solidFill>
              </a:rPr>
              <a:t> </a:t>
            </a:r>
            <a:r>
              <a:rPr lang="en-US" sz="2000" b="1" dirty="0">
                <a:solidFill>
                  <a:srgbClr val="C00000"/>
                </a:solidFill>
                <a:hlinkClick r:id="rId4"/>
              </a:rPr>
              <a:t>https://browardschools.instructure.com/courses/598658</a:t>
            </a:r>
            <a:endParaRPr lang="en-US" sz="2000" b="1" dirty="0">
              <a:solidFill>
                <a:srgbClr val="C00000"/>
              </a:solidFill>
            </a:endParaRPr>
          </a:p>
          <a:p>
            <a:pPr algn="ctr"/>
            <a:br>
              <a:rPr lang="en-US" sz="2000" dirty="0"/>
            </a:br>
            <a:r>
              <a:rPr lang="en-US" b="1" u="sng" dirty="0">
                <a:hlinkClick r:id="rId5"/>
              </a:rPr>
              <a:t>https://browardcountyschools.sharepoint.com/sites/Intranet/Academics/learning/ELL/Pages/default.aspx</a:t>
            </a:r>
            <a:endParaRPr lang="en-US" sz="2000" b="1" dirty="0">
              <a:solidFill>
                <a:srgbClr val="C00000"/>
              </a:solidFill>
            </a:endParaRPr>
          </a:p>
          <a:p>
            <a:pPr algn="ctr"/>
            <a:endParaRPr lang="en-US" b="1" u="sng" dirty="0"/>
          </a:p>
        </p:txBody>
      </p:sp>
    </p:spTree>
    <p:extLst>
      <p:ext uri="{BB962C8B-B14F-4D97-AF65-F5344CB8AC3E}">
        <p14:creationId xmlns:p14="http://schemas.microsoft.com/office/powerpoint/2010/main" val="84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Shape 131"/>
          <p:cNvSpPr txBox="1">
            <a:spLocks noGrp="1"/>
          </p:cNvSpPr>
          <p:nvPr>
            <p:ph type="title"/>
          </p:nvPr>
        </p:nvSpPr>
        <p:spPr>
          <a:xfrm>
            <a:off x="417399" y="643467"/>
            <a:ext cx="8408193" cy="744836"/>
          </a:xfrm>
          <a:prstGeom prst="rect">
            <a:avLst/>
          </a:prstGeom>
        </p:spPr>
        <p:txBody>
          <a:bodyPr spcFirstLastPara="1" vert="horz" lIns="91440" tIns="45720" rIns="91440" bIns="45720" rtlCol="0" anchor="ctr" anchorCtr="0">
            <a:normAutofit/>
          </a:bodyPr>
          <a:lstStyle/>
          <a:p>
            <a:pPr defTabSz="914400">
              <a:spcBef>
                <a:spcPct val="0"/>
              </a:spcBef>
            </a:pPr>
            <a:r>
              <a:rPr lang="en-US" sz="2800" kern="1200" dirty="0" err="1">
                <a:solidFill>
                  <a:schemeClr val="bg1"/>
                </a:solidFill>
                <a:latin typeface="+mj-lt"/>
                <a:ea typeface="+mj-ea"/>
                <a:cs typeface="+mj-cs"/>
              </a:rPr>
              <a:t>Ellevation</a:t>
            </a:r>
            <a:r>
              <a:rPr lang="en-US" sz="2800" kern="1200" dirty="0">
                <a:solidFill>
                  <a:schemeClr val="bg1"/>
                </a:solidFill>
                <a:latin typeface="+mj-lt"/>
                <a:ea typeface="+mj-ea"/>
                <a:cs typeface="+mj-cs"/>
              </a:rPr>
              <a:t> Grades Update </a:t>
            </a:r>
          </a:p>
        </p:txBody>
      </p:sp>
      <p:pic>
        <p:nvPicPr>
          <p:cNvPr id="3" name="Picture 2" descr="A screenshot of a social media post&#10;&#10;Description automatically generated">
            <a:extLst>
              <a:ext uri="{FF2B5EF4-FFF2-40B4-BE49-F238E27FC236}">
                <a16:creationId xmlns:a16="http://schemas.microsoft.com/office/drawing/2014/main" id="{13E419DB-922D-46CA-8496-E49C3631A4AF}"/>
              </a:ext>
            </a:extLst>
          </p:cNvPr>
          <p:cNvPicPr>
            <a:picLocks noChangeAspect="1"/>
          </p:cNvPicPr>
          <p:nvPr/>
        </p:nvPicPr>
        <p:blipFill>
          <a:blip r:embed="rId3"/>
          <a:stretch>
            <a:fillRect/>
          </a:stretch>
        </p:blipFill>
        <p:spPr>
          <a:xfrm>
            <a:off x="482600" y="2359249"/>
            <a:ext cx="8178799" cy="3026155"/>
          </a:xfrm>
          <a:prstGeom prst="rect">
            <a:avLst/>
          </a:prstGeom>
        </p:spPr>
      </p:pic>
      <p:sp>
        <p:nvSpPr>
          <p:cNvPr id="128" name="Shape 128"/>
          <p:cNvSpPr txBox="1"/>
          <p:nvPr/>
        </p:nvSpPr>
        <p:spPr>
          <a:xfrm>
            <a:off x="5718895" y="566793"/>
            <a:ext cx="3425100" cy="1627800"/>
          </a:xfrm>
          <a:prstGeom prst="rect">
            <a:avLst/>
          </a:prstGeom>
          <a:noFill/>
          <a:ln>
            <a:noFill/>
          </a:ln>
        </p:spPr>
        <p:txBody>
          <a:bodyPr spcFirstLastPara="1" wrap="square" lIns="91400" tIns="91400" rIns="91400" bIns="91400" anchor="ctr" anchorCtr="0">
            <a:noAutofit/>
          </a:bodyPr>
          <a:lstStyle/>
          <a:p>
            <a:pPr algn="ctr">
              <a:buClr>
                <a:srgbClr val="0034FF"/>
              </a:buClr>
              <a:buSzPts val="1800"/>
            </a:pPr>
            <a:endParaRPr sz="2400" dirty="0">
              <a:solidFill>
                <a:schemeClr val="accent1">
                  <a:lumMod val="75000"/>
                </a:schemeClr>
              </a:solidFill>
            </a:endParaRPr>
          </a:p>
        </p:txBody>
      </p:sp>
      <p:sp>
        <p:nvSpPr>
          <p:cNvPr id="129" name="Shape 129"/>
          <p:cNvSpPr txBox="1"/>
          <p:nvPr/>
        </p:nvSpPr>
        <p:spPr>
          <a:xfrm>
            <a:off x="2465798" y="4712414"/>
            <a:ext cx="246308" cy="410369"/>
          </a:xfrm>
          <a:prstGeom prst="rect">
            <a:avLst/>
          </a:prstGeom>
          <a:noFill/>
          <a:ln>
            <a:noFill/>
          </a:ln>
        </p:spPr>
        <p:txBody>
          <a:bodyPr spcFirstLastPara="1" wrap="square" lIns="121900" tIns="60933" rIns="121900" bIns="60933"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 name="Shape 130"/>
          <p:cNvSpPr txBox="1">
            <a:spLocks noGrp="1"/>
          </p:cNvSpPr>
          <p:nvPr>
            <p:ph type="subTitle" idx="1"/>
          </p:nvPr>
        </p:nvSpPr>
        <p:spPr>
          <a:xfrm>
            <a:off x="150158" y="5855613"/>
            <a:ext cx="5358845" cy="362571"/>
          </a:xfrm>
          <a:prstGeom prst="rect">
            <a:avLst/>
          </a:prstGeom>
          <a:noFill/>
          <a:ln>
            <a:noFill/>
          </a:ln>
        </p:spPr>
        <p:txBody>
          <a:bodyPr spcFirstLastPara="1" wrap="square" lIns="121900" tIns="60933" rIns="121900" bIns="60933" anchor="t" anchorCtr="0">
            <a:noAutofit/>
          </a:bodyPr>
          <a:lstStyle/>
          <a:p>
            <a:pPr marL="0" indent="0">
              <a:lnSpc>
                <a:spcPct val="100000"/>
              </a:lnSpc>
              <a:spcBef>
                <a:spcPts val="0"/>
              </a:spcBef>
              <a:spcAft>
                <a:spcPts val="600"/>
              </a:spcAft>
              <a:buClr>
                <a:schemeClr val="lt1"/>
              </a:buClr>
              <a:buSzPts val="1600"/>
              <a:buNone/>
            </a:pPr>
            <a:r>
              <a:rPr lang="en-US" sz="2133" dirty="0">
                <a:solidFill>
                  <a:schemeClr val="lt1"/>
                </a:solidFill>
              </a:rPr>
              <a:t>Enable English Learning </a:t>
            </a:r>
            <a:endParaRPr lang="en-US"/>
          </a:p>
          <a:p>
            <a:pPr marL="0" indent="0">
              <a:lnSpc>
                <a:spcPct val="100000"/>
              </a:lnSpc>
              <a:spcBef>
                <a:spcPts val="0"/>
              </a:spcBef>
              <a:spcAft>
                <a:spcPts val="600"/>
              </a:spcAft>
              <a:buClr>
                <a:schemeClr val="lt1"/>
              </a:buClr>
              <a:buSzPts val="1600"/>
              <a:buNone/>
            </a:pPr>
            <a:r>
              <a:rPr lang="en-US" sz="2133" dirty="0">
                <a:solidFill>
                  <a:schemeClr val="lt1"/>
                </a:solidFill>
              </a:rPr>
              <a:t>in ALL Classrooms</a:t>
            </a:r>
            <a:endParaRPr lang="en-US" sz="2133">
              <a:solidFill>
                <a:schemeClr val="lt1"/>
              </a:solidFill>
            </a:endParaRPr>
          </a:p>
        </p:txBody>
      </p:sp>
      <p:sp>
        <p:nvSpPr>
          <p:cNvPr id="2" name="Arrow: Down 1">
            <a:extLst>
              <a:ext uri="{FF2B5EF4-FFF2-40B4-BE49-F238E27FC236}">
                <a16:creationId xmlns:a16="http://schemas.microsoft.com/office/drawing/2014/main" id="{BC8C9676-2B0B-4FF1-80C0-4FFCED21ECAE}"/>
              </a:ext>
            </a:extLst>
          </p:cNvPr>
          <p:cNvSpPr/>
          <p:nvPr/>
        </p:nvSpPr>
        <p:spPr>
          <a:xfrm>
            <a:off x="5509003" y="2478076"/>
            <a:ext cx="514321" cy="687463"/>
          </a:xfrm>
          <a:prstGeom prst="downArrow">
            <a:avLst/>
          </a:prstGeom>
          <a:solidFill>
            <a:schemeClr val="accent4">
              <a:lumMod val="40000"/>
              <a:lumOff val="6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9" name="Arrow: Down 8">
            <a:extLst>
              <a:ext uri="{FF2B5EF4-FFF2-40B4-BE49-F238E27FC236}">
                <a16:creationId xmlns:a16="http://schemas.microsoft.com/office/drawing/2014/main" id="{A71D99FC-387B-4AA8-8FAF-A062DAF9C292}"/>
              </a:ext>
            </a:extLst>
          </p:cNvPr>
          <p:cNvSpPr/>
          <p:nvPr/>
        </p:nvSpPr>
        <p:spPr>
          <a:xfrm>
            <a:off x="518221" y="1671786"/>
            <a:ext cx="514321" cy="687463"/>
          </a:xfrm>
          <a:prstGeom prst="downArrow">
            <a:avLst/>
          </a:prstGeom>
          <a:solidFill>
            <a:schemeClr val="accent4">
              <a:lumMod val="40000"/>
              <a:lumOff val="6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420543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3940D2-EA9D-4D24-AF1E-DEAA6934A369}"/>
              </a:ext>
            </a:extLst>
          </p:cNvPr>
          <p:cNvSpPr>
            <a:spLocks noGrp="1"/>
          </p:cNvSpPr>
          <p:nvPr>
            <p:ph type="sldNum" sz="quarter" idx="12"/>
          </p:nvPr>
        </p:nvSpPr>
        <p:spPr/>
        <p:txBody>
          <a:bodyPr/>
          <a:lstStyle/>
          <a:p>
            <a:fld id="{9A47194C-3E5A-854F-B5AE-A6634FC20B3C}" type="slidenum">
              <a:rPr lang="en-US" smtClean="0"/>
              <a:pPr/>
              <a:t>25</a:t>
            </a:fld>
            <a:endParaRPr lang="en-US" dirty="0"/>
          </a:p>
        </p:txBody>
      </p:sp>
      <p:sp>
        <p:nvSpPr>
          <p:cNvPr id="4" name="Title 3">
            <a:extLst>
              <a:ext uri="{FF2B5EF4-FFF2-40B4-BE49-F238E27FC236}">
                <a16:creationId xmlns:a16="http://schemas.microsoft.com/office/drawing/2014/main" id="{20E51ABB-3AFE-4FBC-947B-3819B75B9483}"/>
              </a:ext>
            </a:extLst>
          </p:cNvPr>
          <p:cNvSpPr>
            <a:spLocks noGrp="1"/>
          </p:cNvSpPr>
          <p:nvPr>
            <p:ph type="title"/>
          </p:nvPr>
        </p:nvSpPr>
        <p:spPr>
          <a:xfrm>
            <a:off x="271464" y="157163"/>
            <a:ext cx="8699500" cy="962025"/>
          </a:xfrm>
        </p:spPr>
        <p:txBody>
          <a:bodyPr/>
          <a:lstStyle/>
          <a:p>
            <a:pPr algn="ctr"/>
            <a:r>
              <a:rPr lang="en-US" sz="3600" b="0" dirty="0">
                <a:solidFill>
                  <a:schemeClr val="bg1"/>
                </a:solidFill>
              </a:rPr>
              <a:t>Standards Review input requested</a:t>
            </a:r>
          </a:p>
        </p:txBody>
      </p:sp>
      <p:sp>
        <p:nvSpPr>
          <p:cNvPr id="12" name="TextBox 11">
            <a:extLst>
              <a:ext uri="{FF2B5EF4-FFF2-40B4-BE49-F238E27FC236}">
                <a16:creationId xmlns:a16="http://schemas.microsoft.com/office/drawing/2014/main" id="{017719F2-3F76-4C81-A0CF-001D2FD8A058}"/>
              </a:ext>
            </a:extLst>
          </p:cNvPr>
          <p:cNvSpPr txBox="1"/>
          <p:nvPr/>
        </p:nvSpPr>
        <p:spPr>
          <a:xfrm>
            <a:off x="129915" y="5499673"/>
            <a:ext cx="8534400" cy="584775"/>
          </a:xfrm>
          <a:prstGeom prst="rect">
            <a:avLst/>
          </a:prstGeom>
          <a:solidFill>
            <a:srgbClr val="92D050"/>
          </a:solidFill>
          <a:effectLst>
            <a:softEdge rad="63500"/>
          </a:effectLst>
        </p:spPr>
        <p:txBody>
          <a:bodyPr wrap="square" rtlCol="0">
            <a:spAutoFit/>
          </a:bodyPr>
          <a:lstStyle/>
          <a:p>
            <a:pPr algn="ctr"/>
            <a:r>
              <a:rPr lang="en-US" sz="3200" u="sng" dirty="0">
                <a:solidFill>
                  <a:srgbClr val="C00000"/>
                </a:solidFill>
                <a:hlinkClick r:id="rId3">
                  <a:extLst>
                    <a:ext uri="{A12FA001-AC4F-418D-AE19-62706E023703}">
                      <ahyp:hlinkClr xmlns:ahyp="http://schemas.microsoft.com/office/drawing/2018/hyperlinkcolor" val="tx"/>
                    </a:ext>
                  </a:extLst>
                </a:hlinkClick>
              </a:rPr>
              <a:t>http://www.fldoe.org/standardsreview/</a:t>
            </a:r>
            <a:r>
              <a:rPr lang="en-US" sz="3200" dirty="0">
                <a:solidFill>
                  <a:srgbClr val="C00000"/>
                </a:solidFill>
              </a:rPr>
              <a:t> </a:t>
            </a:r>
            <a:endParaRPr lang="en-US" sz="3200" b="1" kern="1200" dirty="0">
              <a:solidFill>
                <a:srgbClr val="C00000"/>
              </a:solidFill>
            </a:endParaRPr>
          </a:p>
        </p:txBody>
      </p:sp>
      <p:sp>
        <p:nvSpPr>
          <p:cNvPr id="2" name="TextBox 1">
            <a:extLst>
              <a:ext uri="{FF2B5EF4-FFF2-40B4-BE49-F238E27FC236}">
                <a16:creationId xmlns:a16="http://schemas.microsoft.com/office/drawing/2014/main" id="{5E78E376-A0C0-4F96-A191-4DE0A20818F7}"/>
              </a:ext>
            </a:extLst>
          </p:cNvPr>
          <p:cNvSpPr txBox="1"/>
          <p:nvPr/>
        </p:nvSpPr>
        <p:spPr>
          <a:xfrm>
            <a:off x="4512625" y="1974100"/>
            <a:ext cx="4398964" cy="3108543"/>
          </a:xfrm>
          <a:prstGeom prst="rect">
            <a:avLst/>
          </a:prstGeom>
          <a:noFill/>
        </p:spPr>
        <p:txBody>
          <a:bodyPr wrap="square" rtlCol="0">
            <a:spAutoFit/>
          </a:bodyPr>
          <a:lstStyle/>
          <a:p>
            <a:pPr algn="ctr"/>
            <a:r>
              <a:rPr lang="en-US" sz="2800" dirty="0"/>
              <a:t>Per </a:t>
            </a:r>
            <a:r>
              <a:rPr lang="en-US" sz="2800" b="1" dirty="0">
                <a:solidFill>
                  <a:srgbClr val="C00000"/>
                </a:solidFill>
              </a:rPr>
              <a:t>Gov. DeSantis </a:t>
            </a:r>
            <a:r>
              <a:rPr lang="en-US" sz="2800" dirty="0"/>
              <a:t>Executive Order 19-32, the DOE is in process of reviewing the </a:t>
            </a:r>
            <a:r>
              <a:rPr lang="en-US" sz="2800" b="1" u="sng" dirty="0">
                <a:solidFill>
                  <a:srgbClr val="C00000"/>
                </a:solidFill>
              </a:rPr>
              <a:t>current ELA and Math standards and would like your input</a:t>
            </a:r>
            <a:endParaRPr lang="en-US" sz="2800" b="1" u="sng" kern="1200" dirty="0">
              <a:solidFill>
                <a:srgbClr val="C00000"/>
              </a:solidFill>
            </a:endParaRPr>
          </a:p>
        </p:txBody>
      </p:sp>
      <p:pic>
        <p:nvPicPr>
          <p:cNvPr id="6" name="Picture 5">
            <a:extLst>
              <a:ext uri="{FF2B5EF4-FFF2-40B4-BE49-F238E27FC236}">
                <a16:creationId xmlns:a16="http://schemas.microsoft.com/office/drawing/2014/main" id="{CB9B5D0A-6290-4FD1-8FDF-E388208A4F0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7708" y="1953949"/>
            <a:ext cx="4424292" cy="2710963"/>
          </a:xfrm>
          <a:prstGeom prst="rect">
            <a:avLst/>
          </a:prstGeom>
        </p:spPr>
      </p:pic>
    </p:spTree>
    <p:extLst>
      <p:ext uri="{BB962C8B-B14F-4D97-AF65-F5344CB8AC3E}">
        <p14:creationId xmlns:p14="http://schemas.microsoft.com/office/powerpoint/2010/main" val="395641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Slide Number Placeholder 5"/>
          <p:cNvSpPr>
            <a:spLocks noGrp="1"/>
          </p:cNvSpPr>
          <p:nvPr>
            <p:ph type="sldNum" sz="quarter" idx="12"/>
          </p:nvPr>
        </p:nvSpPr>
        <p:spPr bwMode="auto">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E82CF81-7A20-6744-9C66-7FC36EC88E8E}" type="slidenum">
              <a:rPr lang="en-US" sz="1200">
                <a:solidFill>
                  <a:srgbClr val="000000"/>
                </a:solidFill>
                <a:latin typeface="Calibri" charset="0"/>
              </a:rPr>
              <a:pPr/>
              <a:t>26</a:t>
            </a:fld>
            <a:endParaRPr lang="en-US" sz="1200">
              <a:solidFill>
                <a:srgbClr val="000000"/>
              </a:solidFill>
              <a:latin typeface="Calibri" charset="0"/>
            </a:endParaRPr>
          </a:p>
        </p:txBody>
      </p:sp>
      <p:sp>
        <p:nvSpPr>
          <p:cNvPr id="20482" name="Title 3"/>
          <p:cNvSpPr>
            <a:spLocks noGrp="1"/>
          </p:cNvSpPr>
          <p:nvPr>
            <p:ph type="title"/>
          </p:nvPr>
        </p:nvSpPr>
        <p:spPr>
          <a:xfrm>
            <a:off x="958698" y="154775"/>
            <a:ext cx="7341145" cy="954088"/>
          </a:xfrm>
        </p:spPr>
        <p:txBody>
          <a:bodyPr/>
          <a:lstStyle/>
          <a:p>
            <a:pPr algn="ctr" eaLnBrk="1" fontAlgn="auto" hangingPunct="1">
              <a:spcAft>
                <a:spcPts val="0"/>
              </a:spcAft>
              <a:defRPr/>
            </a:pPr>
            <a:r>
              <a:rPr lang="en-US" sz="4400" b="0" dirty="0">
                <a:solidFill>
                  <a:schemeClr val="bg1"/>
                </a:solidFill>
                <a:latin typeface="Century Gothic"/>
                <a:ea typeface="+mj-ea"/>
                <a:cs typeface="Century Gothic"/>
              </a:rPr>
              <a:t>ELLevation- Clever </a:t>
            </a:r>
          </a:p>
        </p:txBody>
      </p:sp>
      <p:sp>
        <p:nvSpPr>
          <p:cNvPr id="4" name="Rectangle 3"/>
          <p:cNvSpPr/>
          <p:nvPr/>
        </p:nvSpPr>
        <p:spPr>
          <a:xfrm>
            <a:off x="259984" y="1229571"/>
            <a:ext cx="5404217" cy="387798"/>
          </a:xfrm>
          <a:prstGeom prst="rect">
            <a:avLst/>
          </a:prstGeom>
        </p:spPr>
        <p:txBody>
          <a:bodyPr wrap="square">
            <a:spAutoFit/>
          </a:bodyPr>
          <a:lstStyle/>
          <a:p>
            <a:pPr marL="342900" indent="-342900">
              <a:lnSpc>
                <a:spcPct val="80000"/>
              </a:lnSpc>
              <a:spcBef>
                <a:spcPct val="0"/>
              </a:spcBef>
              <a:buFont typeface="Arial"/>
              <a:buChar char="•"/>
            </a:pPr>
            <a:endParaRPr lang="en-US" sz="2400" dirty="0">
              <a:solidFill>
                <a:srgbClr val="0095D3"/>
              </a:solidFill>
              <a:latin typeface="Century Gothic" charset="0"/>
              <a:ea typeface="ヒラギノ角ゴ Pro W3" charset="0"/>
              <a:cs typeface="ヒラギノ角ゴ Pro W3" charset="0"/>
            </a:endParaRPr>
          </a:p>
        </p:txBody>
      </p:sp>
      <p:pic>
        <p:nvPicPr>
          <p:cNvPr id="3" name="Picture 2" descr="A screenshot of a cell phone&#10;&#10;Description automatically generated">
            <a:extLst>
              <a:ext uri="{FF2B5EF4-FFF2-40B4-BE49-F238E27FC236}">
                <a16:creationId xmlns:a16="http://schemas.microsoft.com/office/drawing/2014/main" id="{101F08D6-04E7-4579-8ECA-C8608B3D48AF}"/>
              </a:ext>
            </a:extLst>
          </p:cNvPr>
          <p:cNvPicPr>
            <a:picLocks noChangeAspect="1"/>
          </p:cNvPicPr>
          <p:nvPr/>
        </p:nvPicPr>
        <p:blipFill>
          <a:blip r:embed="rId3"/>
          <a:stretch>
            <a:fillRect/>
          </a:stretch>
        </p:blipFill>
        <p:spPr>
          <a:xfrm>
            <a:off x="2915598" y="1735811"/>
            <a:ext cx="5812736" cy="3750589"/>
          </a:xfrm>
          <a:prstGeom prst="rect">
            <a:avLst/>
          </a:prstGeom>
        </p:spPr>
      </p:pic>
      <p:pic>
        <p:nvPicPr>
          <p:cNvPr id="6" name="Picture 5">
            <a:extLst>
              <a:ext uri="{FF2B5EF4-FFF2-40B4-BE49-F238E27FC236}">
                <a16:creationId xmlns:a16="http://schemas.microsoft.com/office/drawing/2014/main" id="{30701E2E-99FC-484E-A32A-B61BB193453A}"/>
              </a:ext>
            </a:extLst>
          </p:cNvPr>
          <p:cNvPicPr>
            <a:picLocks noChangeAspect="1"/>
          </p:cNvPicPr>
          <p:nvPr/>
        </p:nvPicPr>
        <p:blipFill>
          <a:blip r:embed="rId4"/>
          <a:stretch>
            <a:fillRect/>
          </a:stretch>
        </p:blipFill>
        <p:spPr>
          <a:xfrm>
            <a:off x="848921" y="1814461"/>
            <a:ext cx="1111767" cy="1266897"/>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2CE48804-31F2-4C74-94F7-AA6D53AFD801}"/>
              </a:ext>
            </a:extLst>
          </p:cNvPr>
          <p:cNvPicPr>
            <a:picLocks noChangeAspect="1"/>
          </p:cNvPicPr>
          <p:nvPr/>
        </p:nvPicPr>
        <p:blipFill>
          <a:blip r:embed="rId5"/>
          <a:stretch>
            <a:fillRect/>
          </a:stretch>
        </p:blipFill>
        <p:spPr>
          <a:xfrm>
            <a:off x="273655" y="2984324"/>
            <a:ext cx="2048250" cy="704414"/>
          </a:xfrm>
          <a:prstGeom prst="rect">
            <a:avLst/>
          </a:prstGeom>
        </p:spPr>
      </p:pic>
      <p:sp>
        <p:nvSpPr>
          <p:cNvPr id="2" name="Oval 1">
            <a:extLst>
              <a:ext uri="{FF2B5EF4-FFF2-40B4-BE49-F238E27FC236}">
                <a16:creationId xmlns:a16="http://schemas.microsoft.com/office/drawing/2014/main" id="{53EBC8D3-8D92-4CA2-8A21-77C12DEC1510}"/>
              </a:ext>
            </a:extLst>
          </p:cNvPr>
          <p:cNvSpPr/>
          <p:nvPr/>
        </p:nvSpPr>
        <p:spPr>
          <a:xfrm>
            <a:off x="5902036" y="3688738"/>
            <a:ext cx="1258785" cy="5388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043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DE09A6-0D55-49E8-84ED-4CB1BB700626}"/>
              </a:ext>
            </a:extLst>
          </p:cNvPr>
          <p:cNvSpPr>
            <a:spLocks noGrp="1"/>
          </p:cNvSpPr>
          <p:nvPr>
            <p:ph type="title"/>
          </p:nvPr>
        </p:nvSpPr>
        <p:spPr>
          <a:xfrm>
            <a:off x="430099" y="287867"/>
            <a:ext cx="8408193" cy="744836"/>
          </a:xfrm>
        </p:spPr>
        <p:txBody>
          <a:bodyPr vert="horz" lIns="91440" tIns="45720" rIns="91440" bIns="45720" rtlCol="0" anchor="ctr">
            <a:normAutofit/>
          </a:bodyPr>
          <a:lstStyle/>
          <a:p>
            <a:pPr algn="ctr" defTabSz="914400">
              <a:lnSpc>
                <a:spcPct val="90000"/>
              </a:lnSpc>
            </a:pPr>
            <a:r>
              <a:rPr lang="en-US" sz="2800" kern="1200" dirty="0">
                <a:solidFill>
                  <a:schemeClr val="bg1"/>
                </a:solidFill>
                <a:latin typeface="+mj-lt"/>
                <a:ea typeface="+mj-ea"/>
                <a:cs typeface="+mj-cs"/>
              </a:rPr>
              <a:t>Congratulations! Mr. Sam </a:t>
            </a:r>
            <a:r>
              <a:rPr lang="en-US" sz="2800" kern="1200" dirty="0" err="1">
                <a:solidFill>
                  <a:schemeClr val="bg1"/>
                </a:solidFill>
                <a:latin typeface="+mj-lt"/>
                <a:ea typeface="+mj-ea"/>
                <a:cs typeface="+mj-cs"/>
              </a:rPr>
              <a:t>Landrian</a:t>
            </a:r>
            <a:endParaRPr lang="en-US" sz="2800" kern="1200" dirty="0">
              <a:solidFill>
                <a:schemeClr val="bg1"/>
              </a:solidFill>
              <a:latin typeface="+mj-lt"/>
              <a:ea typeface="+mj-ea"/>
              <a:cs typeface="+mj-cs"/>
            </a:endParaRPr>
          </a:p>
        </p:txBody>
      </p:sp>
      <p:pic>
        <p:nvPicPr>
          <p:cNvPr id="7" name="Picture 6" descr="A screenshot of a social media post&#10;&#10;Description automatically generated">
            <a:extLst>
              <a:ext uri="{FF2B5EF4-FFF2-40B4-BE49-F238E27FC236}">
                <a16:creationId xmlns:a16="http://schemas.microsoft.com/office/drawing/2014/main" id="{017355ED-F202-4C63-95BD-F750E2CFAAA2}"/>
              </a:ext>
            </a:extLst>
          </p:cNvPr>
          <p:cNvPicPr>
            <a:picLocks noChangeAspect="1"/>
          </p:cNvPicPr>
          <p:nvPr/>
        </p:nvPicPr>
        <p:blipFill>
          <a:blip r:embed="rId3"/>
          <a:stretch>
            <a:fillRect/>
          </a:stretch>
        </p:blipFill>
        <p:spPr>
          <a:xfrm>
            <a:off x="170798" y="1130301"/>
            <a:ext cx="8795402" cy="4507644"/>
          </a:xfrm>
          <a:prstGeom prst="rect">
            <a:avLst/>
          </a:prstGeom>
        </p:spPr>
      </p:pic>
      <p:sp>
        <p:nvSpPr>
          <p:cNvPr id="3" name="Slide Number Placeholder 2">
            <a:extLst>
              <a:ext uri="{FF2B5EF4-FFF2-40B4-BE49-F238E27FC236}">
                <a16:creationId xmlns:a16="http://schemas.microsoft.com/office/drawing/2014/main" id="{2901ED01-B6AC-4E88-BB1C-C32A33CDF81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9A47194C-3E5A-854F-B5AE-A6634FC20B3C}" type="slidenum">
              <a:rPr lang="en-US" sz="1200" smtClean="0">
                <a:solidFill>
                  <a:schemeClr val="tx1">
                    <a:tint val="75000"/>
                  </a:schemeClr>
                </a:solidFill>
              </a:rPr>
              <a:pPr defTabSz="914400">
                <a:spcAft>
                  <a:spcPts val="600"/>
                </a:spcAft>
              </a:pPr>
              <a:t>27</a:t>
            </a:fld>
            <a:endParaRPr lang="en-US" sz="1200">
              <a:solidFill>
                <a:schemeClr val="tx1">
                  <a:tint val="75000"/>
                </a:schemeClr>
              </a:solidFill>
            </a:endParaRPr>
          </a:p>
        </p:txBody>
      </p:sp>
    </p:spTree>
    <p:extLst>
      <p:ext uri="{BB962C8B-B14F-4D97-AF65-F5344CB8AC3E}">
        <p14:creationId xmlns:p14="http://schemas.microsoft.com/office/powerpoint/2010/main" val="60689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668377" y="12697"/>
            <a:ext cx="7847100" cy="1143200"/>
          </a:xfrm>
          <a:prstGeom prst="rect">
            <a:avLst/>
          </a:prstGeom>
          <a:noFill/>
          <a:ln>
            <a:noFill/>
          </a:ln>
        </p:spPr>
        <p:txBody>
          <a:bodyPr spcFirstLastPara="1" wrap="square" lIns="121900" tIns="121900" rIns="121900" bIns="121900" anchor="ctr" anchorCtr="0">
            <a:noAutofit/>
          </a:bodyPr>
          <a:lstStyle/>
          <a:p>
            <a:pPr algn="l">
              <a:lnSpc>
                <a:spcPct val="90000"/>
              </a:lnSpc>
              <a:spcBef>
                <a:spcPts val="0"/>
              </a:spcBef>
              <a:buClr>
                <a:schemeClr val="lt1"/>
              </a:buClr>
              <a:buSzPts val="4000"/>
            </a:pPr>
            <a:endParaRPr sz="4000" b="1">
              <a:solidFill>
                <a:schemeClr val="lt1"/>
              </a:solidFill>
              <a:latin typeface="Helvetica Neue"/>
              <a:ea typeface="Helvetica Neue"/>
              <a:cs typeface="Helvetica Neue"/>
              <a:sym typeface="Helvetica Neue"/>
            </a:endParaRPr>
          </a:p>
        </p:txBody>
      </p:sp>
      <p:sp>
        <p:nvSpPr>
          <p:cNvPr id="267" name="Shape 267"/>
          <p:cNvSpPr txBox="1">
            <a:spLocks noGrp="1"/>
          </p:cNvSpPr>
          <p:nvPr>
            <p:ph type="sldNum" idx="12"/>
          </p:nvPr>
        </p:nvSpPr>
        <p:spPr>
          <a:xfrm>
            <a:off x="119675" y="6333200"/>
            <a:ext cx="548700" cy="524800"/>
          </a:xfrm>
          <a:prstGeom prst="rect">
            <a:avLst/>
          </a:prstGeom>
          <a:noFill/>
          <a:ln>
            <a:noFill/>
          </a:ln>
        </p:spPr>
        <p:txBody>
          <a:bodyPr spcFirstLastPara="1" wrap="square" lIns="121900" tIns="121900" rIns="121900" bIns="121900" anchor="ctr" anchorCtr="0">
            <a:noAutofit/>
          </a:bodyPr>
          <a:lstStyle/>
          <a:p>
            <a:pPr>
              <a:buClr>
                <a:srgbClr val="000000"/>
              </a:buClr>
              <a:buSzPts val="850"/>
            </a:pPr>
            <a:fld id="{00000000-1234-1234-1234-123412341234}" type="slidenum">
              <a:rPr lang="en-US" sz="1133">
                <a:solidFill>
                  <a:srgbClr val="000000"/>
                </a:solidFill>
                <a:latin typeface="Arial"/>
                <a:ea typeface="Arial"/>
                <a:cs typeface="Arial"/>
                <a:sym typeface="Arial"/>
              </a:rPr>
              <a:pPr>
                <a:buClr>
                  <a:srgbClr val="000000"/>
                </a:buClr>
                <a:buSzPts val="850"/>
              </a:pPr>
              <a:t>28</a:t>
            </a:fld>
            <a:endParaRPr sz="1133">
              <a:solidFill>
                <a:srgbClr val="000000"/>
              </a:solidFill>
              <a:latin typeface="Arial"/>
              <a:ea typeface="Arial"/>
              <a:cs typeface="Arial"/>
              <a:sym typeface="Arial"/>
            </a:endParaRPr>
          </a:p>
        </p:txBody>
      </p:sp>
      <p:pic>
        <p:nvPicPr>
          <p:cNvPr id="268" name="Shape 268" descr="https://lh4.googleusercontent.com/MNyn6luQwx07L8aN8Nlvzrks4QS82GEl8j00om14sg-w_hQAA1cO6giw0PeC_4uVCHPwtofEBuoS5-M1UCs8sIe9JUS1CN7WBLIsvbAZ4J0bdcokn9OpxTO-6eBs7JGqG_iNzgBpdNM"/>
          <p:cNvPicPr preferRelativeResize="0"/>
          <p:nvPr/>
        </p:nvPicPr>
        <p:blipFill rotWithShape="1">
          <a:blip r:embed="rId3">
            <a:alphaModFix/>
          </a:blip>
          <a:srcRect/>
          <a:stretch/>
        </p:blipFill>
        <p:spPr>
          <a:xfrm>
            <a:off x="0" y="0"/>
            <a:ext cx="9274139" cy="6858000"/>
          </a:xfrm>
          <a:prstGeom prst="rect">
            <a:avLst/>
          </a:prstGeom>
          <a:noFill/>
          <a:ln>
            <a:noFill/>
          </a:ln>
        </p:spPr>
      </p:pic>
      <p:sp>
        <p:nvSpPr>
          <p:cNvPr id="269" name="Shape 269"/>
          <p:cNvSpPr/>
          <p:nvPr/>
        </p:nvSpPr>
        <p:spPr>
          <a:xfrm>
            <a:off x="518845" y="4895915"/>
            <a:ext cx="3522323" cy="861775"/>
          </a:xfrm>
          <a:prstGeom prst="rect">
            <a:avLst/>
          </a:prstGeom>
          <a:gradFill>
            <a:gsLst>
              <a:gs pos="0">
                <a:srgbClr val="8DA9DB"/>
              </a:gs>
              <a:gs pos="85000">
                <a:schemeClr val="lt1"/>
              </a:gs>
              <a:gs pos="100000">
                <a:schemeClr val="lt1"/>
              </a:gs>
            </a:gsLst>
            <a:lin ang="5400000" scaled="0"/>
          </a:gradFill>
          <a:ln w="25400"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lgn="ctr">
              <a:buClr>
                <a:srgbClr val="0034FF"/>
              </a:buClr>
              <a:buSzPts val="1100"/>
            </a:pPr>
            <a:r>
              <a:rPr lang="en-US" sz="1467" b="1" dirty="0">
                <a:solidFill>
                  <a:srgbClr val="0034FF"/>
                </a:solidFill>
                <a:latin typeface="Verdana"/>
                <a:ea typeface="Verdana"/>
                <a:cs typeface="Verdana"/>
                <a:sym typeface="Verdana"/>
              </a:rPr>
              <a:t>Will you join us and take the pledge?</a:t>
            </a:r>
            <a:endParaRPr sz="1467" dirty="0">
              <a:solidFill>
                <a:srgbClr val="0034FF"/>
              </a:solidFill>
              <a:latin typeface="Arial"/>
              <a:ea typeface="Arial"/>
              <a:cs typeface="Arial"/>
              <a:sym typeface="Arial"/>
            </a:endParaRPr>
          </a:p>
          <a:p>
            <a:pPr algn="ctr">
              <a:buClr>
                <a:srgbClr val="0034FF"/>
              </a:buClr>
              <a:buSzPts val="1400"/>
            </a:pPr>
            <a:r>
              <a:rPr lang="en-US" sz="1867" b="1" u="sng" dirty="0">
                <a:solidFill>
                  <a:srgbClr val="0034FF"/>
                </a:solidFill>
                <a:latin typeface="Verdana"/>
                <a:ea typeface="Verdana"/>
                <a:cs typeface="Verdana"/>
                <a:sym typeface="Verdana"/>
              </a:rPr>
              <a:t>bit.ly/</a:t>
            </a:r>
            <a:r>
              <a:rPr lang="en-US" sz="1867" b="1" u="sng" dirty="0" err="1">
                <a:solidFill>
                  <a:srgbClr val="0034FF"/>
                </a:solidFill>
                <a:latin typeface="Verdana"/>
                <a:ea typeface="Verdana"/>
                <a:cs typeface="Verdana"/>
                <a:sym typeface="Verdana"/>
              </a:rPr>
              <a:t>ellpledge</a:t>
            </a:r>
            <a:endParaRPr sz="1867" dirty="0">
              <a:solidFill>
                <a:srgbClr val="0034FF"/>
              </a:solidFill>
              <a:latin typeface="Arial"/>
              <a:ea typeface="Arial"/>
              <a:cs typeface="Arial"/>
              <a:sym typeface="Arial"/>
            </a:endParaRPr>
          </a:p>
        </p:txBody>
      </p:sp>
    </p:spTree>
    <p:extLst>
      <p:ext uri="{BB962C8B-B14F-4D97-AF65-F5344CB8AC3E}">
        <p14:creationId xmlns:p14="http://schemas.microsoft.com/office/powerpoint/2010/main" val="3856832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28602" y="4019798"/>
            <a:ext cx="8693148" cy="2202918"/>
          </a:xfrm>
        </p:spPr>
        <p:txBody>
          <a:bodyPr/>
          <a:lstStyle/>
          <a:p>
            <a:pPr marL="0" indent="0">
              <a:buNone/>
            </a:pPr>
            <a:r>
              <a:rPr lang="en-US" sz="2800" b="1" dirty="0">
                <a:solidFill>
                  <a:srgbClr val="0000FF"/>
                </a:solidFill>
              </a:rPr>
              <a:t>Theme: </a:t>
            </a:r>
            <a:r>
              <a:rPr lang="en-US" sz="2800" b="1" dirty="0">
                <a:solidFill>
                  <a:srgbClr val="C00000"/>
                </a:solidFill>
              </a:rPr>
              <a:t>Navigating the Path to Biliteracy</a:t>
            </a:r>
            <a:endParaRPr lang="en-US" sz="2800" dirty="0"/>
          </a:p>
          <a:p>
            <a:pPr marL="0" indent="0">
              <a:buNone/>
            </a:pPr>
            <a:r>
              <a:rPr lang="en-US" sz="2800" b="1" dirty="0">
                <a:solidFill>
                  <a:srgbClr val="0000FF"/>
                </a:solidFill>
              </a:rPr>
              <a:t>When:  </a:t>
            </a:r>
            <a:r>
              <a:rPr lang="en-US" sz="2800" b="1" dirty="0"/>
              <a:t>Saturday, </a:t>
            </a:r>
            <a:r>
              <a:rPr lang="en-US" sz="2800" dirty="0"/>
              <a:t>April 27</a:t>
            </a:r>
            <a:r>
              <a:rPr lang="en-US" sz="2800" b="1" dirty="0"/>
              <a:t>, 2019</a:t>
            </a:r>
            <a:endParaRPr lang="en-US" sz="2800" dirty="0"/>
          </a:p>
          <a:p>
            <a:pPr marL="0" indent="0">
              <a:buNone/>
            </a:pPr>
            <a:r>
              <a:rPr lang="en-US" sz="2800" b="1" dirty="0">
                <a:solidFill>
                  <a:srgbClr val="0000FF"/>
                </a:solidFill>
              </a:rPr>
              <a:t>Where:  </a:t>
            </a:r>
            <a:r>
              <a:rPr lang="en-US" sz="2800" b="1" dirty="0"/>
              <a:t>PIPER High School</a:t>
            </a:r>
          </a:p>
        </p:txBody>
      </p:sp>
      <p:sp>
        <p:nvSpPr>
          <p:cNvPr id="2" name="Title 1"/>
          <p:cNvSpPr>
            <a:spLocks noGrp="1"/>
          </p:cNvSpPr>
          <p:nvPr>
            <p:ph type="title" idx="4294967295"/>
          </p:nvPr>
        </p:nvSpPr>
        <p:spPr>
          <a:xfrm>
            <a:off x="1481665" y="0"/>
            <a:ext cx="6127751" cy="1879217"/>
          </a:xfrm>
          <a:prstGeom prst="rect">
            <a:avLst/>
          </a:prstGeom>
        </p:spPr>
        <p:txBody>
          <a:bodyPr>
            <a:normAutofit/>
          </a:bodyPr>
          <a:lstStyle/>
          <a:p>
            <a:r>
              <a:rPr lang="en-US" sz="2800" b="1" dirty="0">
                <a:solidFill>
                  <a:srgbClr val="0000FF"/>
                </a:solidFill>
              </a:rPr>
              <a:t>2019 ESOL ACADEMIC COMPETITION</a:t>
            </a:r>
            <a:br>
              <a:rPr lang="en-US" sz="2800" dirty="0"/>
            </a:br>
            <a:r>
              <a:rPr lang="en-US" sz="2800" dirty="0"/>
              <a:t>(Middle &amp; High School ELLs)</a:t>
            </a:r>
          </a:p>
        </p:txBody>
      </p:sp>
      <p:pic>
        <p:nvPicPr>
          <p:cNvPr id="7" name="Picture 6" descr="A picture containing transport&#10;&#10;Description automatically generated">
            <a:extLst>
              <a:ext uri="{FF2B5EF4-FFF2-40B4-BE49-F238E27FC236}">
                <a16:creationId xmlns:a16="http://schemas.microsoft.com/office/drawing/2014/main" id="{1C30CF4E-3506-4714-A967-0DECC4A60DAA}"/>
              </a:ext>
            </a:extLst>
          </p:cNvPr>
          <p:cNvPicPr>
            <a:picLocks noChangeAspect="1"/>
          </p:cNvPicPr>
          <p:nvPr/>
        </p:nvPicPr>
        <p:blipFill>
          <a:blip r:embed="rId2"/>
          <a:stretch>
            <a:fillRect/>
          </a:stretch>
        </p:blipFill>
        <p:spPr>
          <a:xfrm>
            <a:off x="3127861" y="1561568"/>
            <a:ext cx="2400449" cy="2400449"/>
          </a:xfrm>
          <a:prstGeom prst="rect">
            <a:avLst/>
          </a:prstGeom>
        </p:spPr>
      </p:pic>
    </p:spTree>
    <p:extLst>
      <p:ext uri="{BB962C8B-B14F-4D97-AF65-F5344CB8AC3E}">
        <p14:creationId xmlns:p14="http://schemas.microsoft.com/office/powerpoint/2010/main" val="119541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D2BA43-F134-44CC-9132-4D16DD67C5A2}"/>
              </a:ext>
            </a:extLst>
          </p:cNvPr>
          <p:cNvSpPr>
            <a:spLocks noGrp="1"/>
          </p:cNvSpPr>
          <p:nvPr>
            <p:ph type="sldNum" sz="quarter" idx="12"/>
          </p:nvPr>
        </p:nvSpPr>
        <p:spPr/>
        <p:txBody>
          <a:bodyPr/>
          <a:lstStyle/>
          <a:p>
            <a:fld id="{9A47194C-3E5A-854F-B5AE-A6634FC20B3C}" type="slidenum">
              <a:rPr lang="en-US" smtClean="0"/>
              <a:pPr/>
              <a:t>3</a:t>
            </a:fld>
            <a:endParaRPr lang="en-US"/>
          </a:p>
        </p:txBody>
      </p:sp>
      <p:sp>
        <p:nvSpPr>
          <p:cNvPr id="4" name="Title 3">
            <a:extLst>
              <a:ext uri="{FF2B5EF4-FFF2-40B4-BE49-F238E27FC236}">
                <a16:creationId xmlns:a16="http://schemas.microsoft.com/office/drawing/2014/main" id="{E24D220D-1BA2-4D4D-9F2B-B7F6D9BD8732}"/>
              </a:ext>
            </a:extLst>
          </p:cNvPr>
          <p:cNvSpPr>
            <a:spLocks noGrp="1"/>
          </p:cNvSpPr>
          <p:nvPr>
            <p:ph type="title"/>
          </p:nvPr>
        </p:nvSpPr>
        <p:spPr>
          <a:xfrm>
            <a:off x="142876" y="165100"/>
            <a:ext cx="8828088" cy="954088"/>
          </a:xfrm>
        </p:spPr>
        <p:txBody>
          <a:bodyPr/>
          <a:lstStyle/>
          <a:p>
            <a:pPr algn="ctr"/>
            <a:r>
              <a:rPr lang="en-US" sz="4400" b="0" dirty="0"/>
              <a:t>At a Glance </a:t>
            </a:r>
          </a:p>
        </p:txBody>
      </p:sp>
      <p:graphicFrame>
        <p:nvGraphicFramePr>
          <p:cNvPr id="2" name="Object 1">
            <a:extLst>
              <a:ext uri="{FF2B5EF4-FFF2-40B4-BE49-F238E27FC236}">
                <a16:creationId xmlns:a16="http://schemas.microsoft.com/office/drawing/2014/main" id="{81FC6A8C-9A35-4EC9-84CB-4EA85CDF8D7D}"/>
              </a:ext>
            </a:extLst>
          </p:cNvPr>
          <p:cNvGraphicFramePr>
            <a:graphicFrameLocks noChangeAspect="1"/>
          </p:cNvGraphicFramePr>
          <p:nvPr>
            <p:extLst>
              <p:ext uri="{D42A27DB-BD31-4B8C-83A1-F6EECF244321}">
                <p14:modId xmlns:p14="http://schemas.microsoft.com/office/powerpoint/2010/main" val="772082349"/>
              </p:ext>
            </p:extLst>
          </p:nvPr>
        </p:nvGraphicFramePr>
        <p:xfrm>
          <a:off x="359357" y="1091924"/>
          <a:ext cx="8545513" cy="5522912"/>
        </p:xfrm>
        <a:graphic>
          <a:graphicData uri="http://schemas.openxmlformats.org/presentationml/2006/ole">
            <mc:AlternateContent xmlns:mc="http://schemas.openxmlformats.org/markup-compatibility/2006">
              <mc:Choice xmlns:v="urn:schemas-microsoft-com:vml" Requires="v">
                <p:oleObj spid="_x0000_s2115" name="Acrobat Document" r:id="rId3" imgW="5029101" imgH="3886200" progId="AcroExch.Document.DC">
                  <p:embed/>
                </p:oleObj>
              </mc:Choice>
              <mc:Fallback>
                <p:oleObj name="Acrobat Document" r:id="rId3" imgW="5029101" imgH="3886200" progId="AcroExch.Document.DC">
                  <p:embed/>
                  <p:pic>
                    <p:nvPicPr>
                      <p:cNvPr id="2" name="Object 1">
                        <a:extLst>
                          <a:ext uri="{FF2B5EF4-FFF2-40B4-BE49-F238E27FC236}">
                            <a16:creationId xmlns:a16="http://schemas.microsoft.com/office/drawing/2014/main" id="{81FC6A8C-9A35-4EC9-84CB-4EA85CDF8D7D}"/>
                          </a:ext>
                        </a:extLst>
                      </p:cNvPr>
                      <p:cNvPicPr/>
                      <p:nvPr/>
                    </p:nvPicPr>
                    <p:blipFill>
                      <a:blip r:embed="rId4"/>
                      <a:stretch>
                        <a:fillRect/>
                      </a:stretch>
                    </p:blipFill>
                    <p:spPr>
                      <a:xfrm>
                        <a:off x="359357" y="1091924"/>
                        <a:ext cx="8545513" cy="5522912"/>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F4F8385-EF30-4AA7-8177-2669682D63F7}"/>
              </a:ext>
            </a:extLst>
          </p:cNvPr>
          <p:cNvSpPr/>
          <p:nvPr/>
        </p:nvSpPr>
        <p:spPr>
          <a:xfrm>
            <a:off x="2657039" y="3973690"/>
            <a:ext cx="1850834" cy="1943016"/>
          </a:xfrm>
          <a:prstGeom prst="rect">
            <a:avLst/>
          </a:prstGeom>
          <a:noFill/>
          <a:ln>
            <a:solidFill>
              <a:srgbClr val="FFFF00"/>
            </a:solidFill>
          </a:ln>
          <a:effectLst>
            <a:glow rad="228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screen shot of a computer&#10;&#10;Description automatically generated">
            <a:extLst>
              <a:ext uri="{FF2B5EF4-FFF2-40B4-BE49-F238E27FC236}">
                <a16:creationId xmlns:a16="http://schemas.microsoft.com/office/drawing/2014/main" id="{BA61C613-56B3-42E8-ACFD-3EA473679A52}"/>
              </a:ext>
            </a:extLst>
          </p:cNvPr>
          <p:cNvPicPr>
            <a:picLocks noChangeAspect="1"/>
          </p:cNvPicPr>
          <p:nvPr/>
        </p:nvPicPr>
        <p:blipFill>
          <a:blip r:embed="rId5"/>
          <a:stretch>
            <a:fillRect/>
          </a:stretch>
        </p:blipFill>
        <p:spPr>
          <a:xfrm>
            <a:off x="4724354" y="1859547"/>
            <a:ext cx="2896629" cy="2932391"/>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4005913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type="body" idx="1"/>
          </p:nvPr>
        </p:nvSpPr>
        <p:spPr>
          <a:xfrm>
            <a:off x="363216" y="2205845"/>
            <a:ext cx="8733281" cy="6011553"/>
          </a:xfrm>
        </p:spPr>
        <p:txBody>
          <a:bodyPr/>
          <a:lstStyle/>
          <a:p>
            <a:pPr marL="0" indent="0" algn="ctr">
              <a:buFontTx/>
              <a:buNone/>
            </a:pPr>
            <a:r>
              <a:rPr lang="en-US" sz="3200" dirty="0">
                <a:solidFill>
                  <a:srgbClr val="FF6600"/>
                </a:solidFill>
                <a:latin typeface="Arial" charset="0"/>
                <a:cs typeface="Marker Felt" charset="0"/>
              </a:rPr>
              <a:t>Meeting</a:t>
            </a:r>
          </a:p>
          <a:p>
            <a:pPr marL="0" indent="0" algn="ctr">
              <a:buFontTx/>
              <a:buNone/>
            </a:pPr>
            <a:r>
              <a:rPr lang="en-US" sz="3200" b="1" dirty="0">
                <a:solidFill>
                  <a:srgbClr val="2483C6"/>
                </a:solidFill>
                <a:latin typeface="Arial" charset="0"/>
                <a:cs typeface="Marker Felt" charset="0"/>
              </a:rPr>
              <a:t>Thursday, March 14, 2019</a:t>
            </a:r>
            <a:endParaRPr lang="en-US" sz="3200" dirty="0">
              <a:latin typeface="Arial" charset="0"/>
              <a:cs typeface="Marker Felt" charset="0"/>
            </a:endParaRPr>
          </a:p>
          <a:p>
            <a:pPr marL="0" indent="0" algn="ctr">
              <a:buFontTx/>
              <a:buNone/>
            </a:pPr>
            <a:r>
              <a:rPr lang="en-US" sz="3200" dirty="0">
                <a:solidFill>
                  <a:srgbClr val="FF6600"/>
                </a:solidFill>
                <a:latin typeface="Arial" charset="0"/>
                <a:cs typeface="Marker Felt" charset="0"/>
              </a:rPr>
              <a:t>6:30p.m. to 8:30 p.m.</a:t>
            </a:r>
          </a:p>
          <a:p>
            <a:pPr marL="0" indent="0" algn="ctr">
              <a:buFontTx/>
              <a:buNone/>
            </a:pPr>
            <a:r>
              <a:rPr lang="en-US" sz="3200" dirty="0">
                <a:solidFill>
                  <a:srgbClr val="FF6600"/>
                </a:solidFill>
                <a:latin typeface="Arial" charset="0"/>
                <a:cs typeface="Marker Felt" charset="0"/>
              </a:rPr>
              <a:t>Indian Ridge Middle School</a:t>
            </a:r>
          </a:p>
          <a:p>
            <a:pPr marL="0" indent="0" algn="ctr">
              <a:buFontTx/>
              <a:buNone/>
            </a:pPr>
            <a:r>
              <a:rPr lang="en-US" sz="3200" dirty="0">
                <a:solidFill>
                  <a:srgbClr val="FF6600"/>
                </a:solidFill>
                <a:latin typeface="Arial" charset="0"/>
                <a:cs typeface="Marker Felt" charset="0"/>
              </a:rPr>
              <a:t>1355 S Nob Hill Rd </a:t>
            </a:r>
          </a:p>
          <a:p>
            <a:pPr marL="0" indent="0" algn="ctr">
              <a:buFontTx/>
              <a:buNone/>
            </a:pPr>
            <a:r>
              <a:rPr lang="en-US" sz="3200" dirty="0">
                <a:solidFill>
                  <a:srgbClr val="FF6600"/>
                </a:solidFill>
                <a:latin typeface="Arial" charset="0"/>
                <a:cs typeface="Marker Felt" charset="0"/>
              </a:rPr>
              <a:t>Davie, FL 33324</a:t>
            </a:r>
          </a:p>
          <a:p>
            <a:pPr marL="0" indent="0" algn="ctr">
              <a:buFontTx/>
              <a:buNone/>
            </a:pPr>
            <a:endParaRPr lang="en-US" sz="2000" dirty="0">
              <a:solidFill>
                <a:srgbClr val="FF6600"/>
              </a:solidFill>
              <a:latin typeface="Arial" charset="0"/>
              <a:cs typeface="Marker Felt" charset="0"/>
            </a:endParaRPr>
          </a:p>
        </p:txBody>
      </p:sp>
      <p:sp>
        <p:nvSpPr>
          <p:cNvPr id="64513" name="Title 1"/>
          <p:cNvSpPr>
            <a:spLocks noGrp="1"/>
          </p:cNvSpPr>
          <p:nvPr>
            <p:ph type="title" idx="4294967295"/>
          </p:nvPr>
        </p:nvSpPr>
        <p:spPr>
          <a:xfrm>
            <a:off x="42585" y="53442"/>
            <a:ext cx="9053915" cy="1143000"/>
          </a:xfrm>
          <a:prstGeom prst="rect">
            <a:avLst/>
          </a:prstGeom>
        </p:spPr>
        <p:txBody>
          <a:bodyPr>
            <a:normAutofit fontScale="90000"/>
          </a:bodyPr>
          <a:lstStyle/>
          <a:p>
            <a:r>
              <a:rPr lang="en-US" sz="2400" b="1" dirty="0">
                <a:solidFill>
                  <a:srgbClr val="0000FF"/>
                </a:solidFill>
                <a:latin typeface="Arial" charset="0"/>
              </a:rPr>
              <a:t>   </a:t>
            </a:r>
            <a:r>
              <a:rPr lang="en-US" sz="2400" dirty="0">
                <a:solidFill>
                  <a:srgbClr val="0000FF"/>
                </a:solidFill>
                <a:latin typeface="Century Gothic"/>
                <a:cs typeface="Century Gothic"/>
              </a:rPr>
              <a:t> </a:t>
            </a:r>
            <a:r>
              <a:rPr lang="en-US" sz="3600" dirty="0">
                <a:solidFill>
                  <a:srgbClr val="0000FF"/>
                </a:solidFill>
                <a:latin typeface="Century Gothic"/>
                <a:cs typeface="Century Gothic"/>
              </a:rPr>
              <a:t>    </a:t>
            </a:r>
            <a:r>
              <a:rPr lang="en-US" sz="3600" b="1" dirty="0">
                <a:solidFill>
                  <a:srgbClr val="0000FF"/>
                </a:solidFill>
                <a:latin typeface="Century Gothic"/>
                <a:cs typeface="Century Gothic"/>
              </a:rPr>
              <a:t>ESOL Parent Leadership Council</a:t>
            </a:r>
            <a:br>
              <a:rPr lang="en-US" sz="3600" b="1" dirty="0">
                <a:solidFill>
                  <a:srgbClr val="0000FF"/>
                </a:solidFill>
                <a:latin typeface="Century Gothic"/>
                <a:cs typeface="Century Gothic"/>
              </a:rPr>
            </a:br>
            <a:r>
              <a:rPr lang="en-US" sz="3600" dirty="0">
                <a:solidFill>
                  <a:srgbClr val="0000FF"/>
                </a:solidFill>
                <a:latin typeface="Century Gothic"/>
                <a:cs typeface="Century Gothic"/>
              </a:rPr>
              <a:t>  </a:t>
            </a:r>
            <a:r>
              <a:rPr lang="en-US" sz="3600" b="1" dirty="0">
                <a:solidFill>
                  <a:srgbClr val="0000FF"/>
                </a:solidFill>
                <a:latin typeface="Century Gothic"/>
                <a:cs typeface="Century Gothic"/>
              </a:rPr>
              <a:t>2018-2019</a:t>
            </a:r>
          </a:p>
        </p:txBody>
      </p:sp>
      <p:sp>
        <p:nvSpPr>
          <p:cNvPr id="64515" name="TextBox 3"/>
          <p:cNvSpPr txBox="1">
            <a:spLocks noChangeArrowheads="1"/>
          </p:cNvSpPr>
          <p:nvPr/>
        </p:nvSpPr>
        <p:spPr bwMode="auto">
          <a:xfrm>
            <a:off x="45043" y="841834"/>
            <a:ext cx="2133600" cy="16619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u="sng" dirty="0">
                <a:solidFill>
                  <a:srgbClr val="489AD4"/>
                </a:solidFill>
                <a:latin typeface="+mn-lt"/>
                <a:cs typeface="Marker Felt" charset="0"/>
              </a:rPr>
              <a:t>CHAIR</a:t>
            </a:r>
            <a:endParaRPr lang="en-US" sz="1400" dirty="0">
              <a:solidFill>
                <a:srgbClr val="489AD4"/>
              </a:solidFill>
              <a:latin typeface="+mn-lt"/>
              <a:cs typeface="Marker Felt" charset="0"/>
            </a:endParaRPr>
          </a:p>
          <a:p>
            <a:pPr algn="ctr" eaLnBrk="1" hangingPunct="1"/>
            <a:r>
              <a:rPr lang="en-US" sz="1400" dirty="0">
                <a:latin typeface="+mn-lt"/>
              </a:rPr>
              <a:t>Maria Gabriela Salas</a:t>
            </a:r>
            <a:endParaRPr lang="en-US" sz="1400" dirty="0">
              <a:solidFill>
                <a:srgbClr val="489AD4"/>
              </a:solidFill>
              <a:latin typeface="+mn-lt"/>
              <a:cs typeface="Marker Felt" charset="0"/>
            </a:endParaRPr>
          </a:p>
          <a:p>
            <a:pPr algn="ctr" eaLnBrk="1" hangingPunct="1"/>
            <a:r>
              <a:rPr lang="en-US" sz="1400" b="1" u="sng" dirty="0">
                <a:solidFill>
                  <a:srgbClr val="489AD4"/>
                </a:solidFill>
                <a:latin typeface="+mn-lt"/>
                <a:cs typeface="Marker Felt" charset="0"/>
              </a:rPr>
              <a:t>VICE-CHAIR</a:t>
            </a:r>
            <a:endParaRPr lang="en-US" sz="1400" dirty="0">
              <a:solidFill>
                <a:srgbClr val="489AD4"/>
              </a:solidFill>
              <a:latin typeface="+mn-lt"/>
              <a:cs typeface="Marker Felt" charset="0"/>
            </a:endParaRPr>
          </a:p>
          <a:p>
            <a:pPr algn="ctr" eaLnBrk="1" hangingPunct="1"/>
            <a:r>
              <a:rPr lang="en-US" sz="1400" dirty="0">
                <a:latin typeface="+mn-lt"/>
              </a:rPr>
              <a:t>Elizabeth </a:t>
            </a:r>
            <a:r>
              <a:rPr lang="en-US" sz="1400" dirty="0" err="1">
                <a:latin typeface="+mn-lt"/>
              </a:rPr>
              <a:t>Laverde</a:t>
            </a:r>
            <a:endParaRPr lang="en-US" sz="1400" dirty="0">
              <a:solidFill>
                <a:srgbClr val="489AD4"/>
              </a:solidFill>
              <a:latin typeface="+mn-lt"/>
              <a:cs typeface="Marker Felt" charset="0"/>
            </a:endParaRPr>
          </a:p>
          <a:p>
            <a:pPr algn="ctr" eaLnBrk="1" hangingPunct="1"/>
            <a:r>
              <a:rPr lang="en-US" sz="1400" b="1" u="sng" dirty="0">
                <a:solidFill>
                  <a:srgbClr val="489AD4"/>
                </a:solidFill>
                <a:latin typeface="+mn-lt"/>
                <a:cs typeface="Marker Felt" charset="0"/>
              </a:rPr>
              <a:t>SECRETARY</a:t>
            </a:r>
            <a:endParaRPr lang="en-US" sz="1400" dirty="0">
              <a:solidFill>
                <a:srgbClr val="489AD4"/>
              </a:solidFill>
              <a:latin typeface="+mn-lt"/>
              <a:cs typeface="Marker Felt" charset="0"/>
            </a:endParaRPr>
          </a:p>
          <a:p>
            <a:pPr algn="ctr" eaLnBrk="1" hangingPunct="1"/>
            <a:r>
              <a:rPr lang="en-US" sz="1400" dirty="0">
                <a:latin typeface="+mn-lt"/>
                <a:cs typeface="Marker Felt" charset="0"/>
              </a:rPr>
              <a:t>Dinorah Rodriguez</a:t>
            </a:r>
          </a:p>
          <a:p>
            <a:pPr eaLnBrk="1" hangingPunct="1"/>
            <a:endParaRPr lang="en-US" sz="1800" dirty="0">
              <a:cs typeface="Marker Felt" charset="0"/>
            </a:endParaRPr>
          </a:p>
        </p:txBody>
      </p:sp>
      <p:pic>
        <p:nvPicPr>
          <p:cNvPr id="3" name="Picture 2" descr="A picture containing doll, toy, clipart&#10;&#10;Description automatically generated">
            <a:extLst>
              <a:ext uri="{FF2B5EF4-FFF2-40B4-BE49-F238E27FC236}">
                <a16:creationId xmlns:a16="http://schemas.microsoft.com/office/drawing/2014/main" id="{C0104398-ED7A-492B-89BF-703B6F91D7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12747" y="5208380"/>
            <a:ext cx="3095625" cy="1476375"/>
          </a:xfrm>
          <a:prstGeom prst="rect">
            <a:avLst/>
          </a:prstGeom>
          <a:effectLst>
            <a:softEdge rad="127000"/>
          </a:effectLst>
        </p:spPr>
      </p:pic>
    </p:spTree>
    <p:extLst>
      <p:ext uri="{BB962C8B-B14F-4D97-AF65-F5344CB8AC3E}">
        <p14:creationId xmlns:p14="http://schemas.microsoft.com/office/powerpoint/2010/main" val="529269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type="subTitle" idx="1"/>
          </p:nvPr>
        </p:nvSpPr>
        <p:spPr>
          <a:xfrm>
            <a:off x="203201" y="2201333"/>
            <a:ext cx="8767762" cy="3166534"/>
          </a:xfrm>
        </p:spPr>
        <p:txBody>
          <a:bodyPr/>
          <a:lstStyle/>
          <a:p>
            <a:pPr marL="0" indent="0" algn="ctr">
              <a:buFontTx/>
              <a:buNone/>
            </a:pPr>
            <a:endParaRPr lang="en-US" sz="2800">
              <a:solidFill>
                <a:srgbClr val="489AD4"/>
              </a:solidFill>
              <a:latin typeface="Arial" charset="0"/>
            </a:endParaRPr>
          </a:p>
          <a:p>
            <a:pPr marL="0" indent="0" algn="ctr">
              <a:buFontTx/>
              <a:buNone/>
            </a:pPr>
            <a:r>
              <a:rPr lang="en-US" sz="2800">
                <a:solidFill>
                  <a:srgbClr val="489AD4"/>
                </a:solidFill>
              </a:rPr>
              <a:t>Park Ridge ES – Open Mondays</a:t>
            </a:r>
          </a:p>
          <a:p>
            <a:pPr marL="0" indent="0" algn="ctr">
              <a:buFontTx/>
              <a:buNone/>
            </a:pPr>
            <a:endParaRPr lang="en-US" sz="2800">
              <a:solidFill>
                <a:srgbClr val="489AD4"/>
              </a:solidFill>
            </a:endParaRPr>
          </a:p>
          <a:p>
            <a:pPr marL="0" indent="0" algn="ctr">
              <a:buFontTx/>
              <a:buNone/>
            </a:pPr>
            <a:r>
              <a:rPr lang="en-US" sz="2800">
                <a:solidFill>
                  <a:srgbClr val="489AD4"/>
                </a:solidFill>
              </a:rPr>
              <a:t>Tamarac ES – Open Mondays</a:t>
            </a:r>
          </a:p>
          <a:p>
            <a:pPr marL="0" indent="0" algn="ctr">
              <a:buFontTx/>
              <a:buNone/>
            </a:pPr>
            <a:endParaRPr lang="en-US" sz="2800">
              <a:solidFill>
                <a:srgbClr val="489AD4"/>
              </a:solidFill>
            </a:endParaRPr>
          </a:p>
          <a:p>
            <a:pPr marL="0" indent="0" algn="ctr">
              <a:buFontTx/>
              <a:buNone/>
            </a:pPr>
            <a:r>
              <a:rPr lang="en-US" sz="2800">
                <a:solidFill>
                  <a:srgbClr val="489AD4"/>
                </a:solidFill>
              </a:rPr>
              <a:t>Oriole ES – Open Thursdays</a:t>
            </a:r>
          </a:p>
          <a:p>
            <a:pPr marL="0" indent="0" algn="ctr">
              <a:buFontTx/>
              <a:buNone/>
            </a:pPr>
            <a:endParaRPr lang="en-US" sz="2800">
              <a:solidFill>
                <a:srgbClr val="489AD4"/>
              </a:solidFill>
            </a:endParaRPr>
          </a:p>
          <a:p>
            <a:pPr marL="0" indent="0" algn="ctr">
              <a:buFontTx/>
              <a:buNone/>
            </a:pPr>
            <a:endParaRPr lang="en-US" sz="2800">
              <a:solidFill>
                <a:srgbClr val="489AD4"/>
              </a:solidFill>
            </a:endParaRPr>
          </a:p>
          <a:p>
            <a:pPr marL="0" indent="0" algn="ctr">
              <a:buFontTx/>
              <a:buNone/>
            </a:pPr>
            <a:r>
              <a:rPr lang="en-US" sz="2800" b="1">
                <a:solidFill>
                  <a:schemeClr val="accent6"/>
                </a:solidFill>
              </a:rPr>
              <a:t>Outreach Office – Daily 8:00 a.m. to 4:00 p.m.</a:t>
            </a:r>
            <a:endParaRPr lang="en-US" sz="2800">
              <a:solidFill>
                <a:srgbClr val="489AD4"/>
              </a:solidFill>
            </a:endParaRPr>
          </a:p>
          <a:p>
            <a:pPr marL="0" indent="0" algn="ctr">
              <a:buFontTx/>
              <a:buNone/>
            </a:pPr>
            <a:r>
              <a:rPr lang="en-US" sz="2000" i="1" u="sng">
                <a:solidFill>
                  <a:srgbClr val="489AD4"/>
                </a:solidFill>
              </a:rPr>
              <a:t>For more information call the Parent Outreach Office at </a:t>
            </a:r>
          </a:p>
          <a:p>
            <a:pPr marL="0" indent="0" algn="ctr">
              <a:buFontTx/>
              <a:buNone/>
            </a:pPr>
            <a:endParaRPr lang="en-US" sz="2000" i="1" u="sng">
              <a:solidFill>
                <a:srgbClr val="489AD4"/>
              </a:solidFill>
            </a:endParaRPr>
          </a:p>
          <a:p>
            <a:pPr marL="0" indent="0" algn="ctr">
              <a:buFontTx/>
              <a:buNone/>
            </a:pPr>
            <a:r>
              <a:rPr lang="en-US" sz="2000" i="1" u="sng">
                <a:solidFill>
                  <a:srgbClr val="489AD4"/>
                </a:solidFill>
              </a:rPr>
              <a:t>754-321-2951</a:t>
            </a:r>
            <a:endParaRPr lang="en-US" sz="2000">
              <a:solidFill>
                <a:srgbClr val="489AD4"/>
              </a:solidFill>
            </a:endParaRPr>
          </a:p>
          <a:p>
            <a:pPr marL="0" indent="0" algn="ctr">
              <a:buFontTx/>
              <a:buNone/>
            </a:pPr>
            <a:endParaRPr lang="en-US" sz="2800">
              <a:solidFill>
                <a:srgbClr val="489AD4"/>
              </a:solidFill>
              <a:latin typeface="Arial" charset="0"/>
            </a:endParaRPr>
          </a:p>
        </p:txBody>
      </p:sp>
      <p:sp>
        <p:nvSpPr>
          <p:cNvPr id="3" name="Title 2"/>
          <p:cNvSpPr>
            <a:spLocks noGrp="1"/>
          </p:cNvSpPr>
          <p:nvPr>
            <p:ph type="ctrTitle"/>
          </p:nvPr>
        </p:nvSpPr>
        <p:spPr>
          <a:xfrm>
            <a:off x="203200" y="677328"/>
            <a:ext cx="8767763" cy="482603"/>
          </a:xfrm>
        </p:spPr>
        <p:txBody>
          <a:bodyPr>
            <a:noAutofit/>
          </a:bodyPr>
          <a:lstStyle/>
          <a:p>
            <a:pPr algn="ctr"/>
            <a:r>
              <a:rPr lang="en-US" sz="4400" b="1">
                <a:latin typeface="+mn-lt"/>
                <a:cs typeface="Century Gothic"/>
              </a:rPr>
              <a:t>Parent Outreach Centers </a:t>
            </a:r>
          </a:p>
        </p:txBody>
      </p:sp>
    </p:spTree>
    <p:extLst>
      <p:ext uri="{BB962C8B-B14F-4D97-AF65-F5344CB8AC3E}">
        <p14:creationId xmlns:p14="http://schemas.microsoft.com/office/powerpoint/2010/main" val="110635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Box 4"/>
          <p:cNvSpPr txBox="1">
            <a:spLocks noChangeArrowheads="1"/>
          </p:cNvSpPr>
          <p:nvPr/>
        </p:nvSpPr>
        <p:spPr bwMode="auto">
          <a:xfrm>
            <a:off x="809832" y="6212708"/>
            <a:ext cx="4752975"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charset="0"/>
                <a:ea typeface="ヒラギノ角ゴ Pro W3" charset="0"/>
                <a:cs typeface="ヒラギノ角ゴ Pro W3" charset="0"/>
              </a:defRPr>
            </a:lvl1pPr>
            <a:lvl2pPr marL="742950" indent="-285750">
              <a:defRPr sz="2000">
                <a:solidFill>
                  <a:schemeClr val="tx1"/>
                </a:solidFill>
                <a:latin typeface="Times" charset="0"/>
                <a:ea typeface="ヒラギノ角ゴ Pro W3" charset="0"/>
                <a:cs typeface="ヒラギノ角ゴ Pro W3" charset="0"/>
              </a:defRPr>
            </a:lvl2pPr>
            <a:lvl3pPr marL="1143000" indent="-228600">
              <a:defRPr sz="2000">
                <a:solidFill>
                  <a:schemeClr val="tx1"/>
                </a:solidFill>
                <a:latin typeface="Times" charset="0"/>
                <a:ea typeface="ヒラギノ角ゴ Pro W3" charset="0"/>
                <a:cs typeface="ヒラギノ角ゴ Pro W3" charset="0"/>
              </a:defRPr>
            </a:lvl3pPr>
            <a:lvl4pPr marL="1600200" indent="-228600">
              <a:defRPr sz="2000">
                <a:solidFill>
                  <a:schemeClr val="tx1"/>
                </a:solidFill>
                <a:latin typeface="Times" charset="0"/>
                <a:ea typeface="ヒラギノ角ゴ Pro W3" charset="0"/>
                <a:cs typeface="ヒラギノ角ゴ Pro W3" charset="0"/>
              </a:defRPr>
            </a:lvl4pPr>
            <a:lvl5pPr marL="2057400" indent="-228600">
              <a:defRPr sz="2000">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pPr eaLnBrk="1" hangingPunct="1"/>
            <a:r>
              <a:rPr lang="en-US" sz="2800" b="1">
                <a:solidFill>
                  <a:srgbClr val="0000FF"/>
                </a:solidFill>
                <a:latin typeface="Arial" charset="0"/>
                <a:cs typeface="Arial" charset="0"/>
              </a:rPr>
              <a:t>Follow Us On Social Media</a:t>
            </a:r>
          </a:p>
        </p:txBody>
      </p:sp>
      <p:pic>
        <p:nvPicPr>
          <p:cNvPr id="129026" name="Picture 5" descr="twitter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419100"/>
            <a:ext cx="1695450" cy="226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29027" name="Picture 6" descr="transparent-facebook-logo-icon1-1024x10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2159" y="1697037"/>
            <a:ext cx="1474788" cy="1965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29028" name="Picture 7" descr="Pinterest-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2939521"/>
            <a:ext cx="1470025" cy="19605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29029" name="TextBox 8"/>
          <p:cNvSpPr txBox="1">
            <a:spLocks noChangeArrowheads="1"/>
          </p:cNvSpPr>
          <p:nvPr/>
        </p:nvSpPr>
        <p:spPr bwMode="auto">
          <a:xfrm>
            <a:off x="449791" y="2636837"/>
            <a:ext cx="3103034"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ヒラギノ角ゴ Pro W3" charset="0"/>
                <a:cs typeface="ヒラギノ角ゴ Pro W3" charset="0"/>
              </a:defRPr>
            </a:lvl1pPr>
            <a:lvl2pPr marL="742950" indent="-285750">
              <a:defRPr sz="2000">
                <a:solidFill>
                  <a:schemeClr val="tx1"/>
                </a:solidFill>
                <a:latin typeface="Times" charset="0"/>
                <a:ea typeface="ヒラギノ角ゴ Pro W3" charset="0"/>
                <a:cs typeface="ヒラギノ角ゴ Pro W3" charset="0"/>
              </a:defRPr>
            </a:lvl2pPr>
            <a:lvl3pPr marL="1143000" indent="-228600">
              <a:defRPr sz="2000">
                <a:solidFill>
                  <a:schemeClr val="tx1"/>
                </a:solidFill>
                <a:latin typeface="Times" charset="0"/>
                <a:ea typeface="ヒラギノ角ゴ Pro W3" charset="0"/>
                <a:cs typeface="ヒラギノ角ゴ Pro W3" charset="0"/>
              </a:defRPr>
            </a:lvl3pPr>
            <a:lvl4pPr marL="1600200" indent="-228600">
              <a:defRPr sz="2000">
                <a:solidFill>
                  <a:schemeClr val="tx1"/>
                </a:solidFill>
                <a:latin typeface="Times" charset="0"/>
                <a:ea typeface="ヒラギノ角ゴ Pro W3" charset="0"/>
                <a:cs typeface="ヒラギノ角ゴ Pro W3" charset="0"/>
              </a:defRPr>
            </a:lvl4pPr>
            <a:lvl5pPr marL="2057400" indent="-228600">
              <a:defRPr sz="2000">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pPr eaLnBrk="1" hangingPunct="1"/>
            <a:r>
              <a:rPr lang="en-US" sz="2800">
                <a:solidFill>
                  <a:srgbClr val="0000FF"/>
                </a:solidFill>
                <a:latin typeface="Arial" charset="0"/>
              </a:rPr>
              <a:t>@</a:t>
            </a:r>
            <a:r>
              <a:rPr lang="en-US" sz="2800" err="1">
                <a:solidFill>
                  <a:srgbClr val="0000FF"/>
                </a:solidFill>
                <a:latin typeface="Arial" charset="0"/>
              </a:rPr>
              <a:t>BrowardESOL</a:t>
            </a:r>
            <a:endParaRPr lang="en-US" sz="2800">
              <a:solidFill>
                <a:srgbClr val="0000FF"/>
              </a:solidFill>
              <a:latin typeface="Arial" charset="0"/>
            </a:endParaRPr>
          </a:p>
        </p:txBody>
      </p:sp>
      <p:sp>
        <p:nvSpPr>
          <p:cNvPr id="129030" name="TextBox 9"/>
          <p:cNvSpPr txBox="1">
            <a:spLocks noChangeArrowheads="1"/>
          </p:cNvSpPr>
          <p:nvPr/>
        </p:nvSpPr>
        <p:spPr bwMode="auto">
          <a:xfrm>
            <a:off x="6589183" y="4937125"/>
            <a:ext cx="1774826" cy="954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ヒラギノ角ゴ Pro W3" charset="0"/>
                <a:cs typeface="ヒラギノ角ゴ Pro W3" charset="0"/>
              </a:defRPr>
            </a:lvl1pPr>
            <a:lvl2pPr marL="742950" indent="-285750">
              <a:defRPr sz="2000">
                <a:solidFill>
                  <a:schemeClr val="tx1"/>
                </a:solidFill>
                <a:latin typeface="Times" charset="0"/>
                <a:ea typeface="ヒラギノ角ゴ Pro W3" charset="0"/>
                <a:cs typeface="ヒラギノ角ゴ Pro W3" charset="0"/>
              </a:defRPr>
            </a:lvl2pPr>
            <a:lvl3pPr marL="1143000" indent="-228600">
              <a:defRPr sz="2000">
                <a:solidFill>
                  <a:schemeClr val="tx1"/>
                </a:solidFill>
                <a:latin typeface="Times" charset="0"/>
                <a:ea typeface="ヒラギノ角ゴ Pro W3" charset="0"/>
                <a:cs typeface="ヒラギノ角ゴ Pro W3" charset="0"/>
              </a:defRPr>
            </a:lvl3pPr>
            <a:lvl4pPr marL="1600200" indent="-228600">
              <a:defRPr sz="2000">
                <a:solidFill>
                  <a:schemeClr val="tx1"/>
                </a:solidFill>
                <a:latin typeface="Times" charset="0"/>
                <a:ea typeface="ヒラギノ角ゴ Pro W3" charset="0"/>
                <a:cs typeface="ヒラギノ角ゴ Pro W3" charset="0"/>
              </a:defRPr>
            </a:lvl4pPr>
            <a:lvl5pPr marL="2057400" indent="-228600">
              <a:defRPr sz="2000">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pPr algn="ctr" eaLnBrk="1" hangingPunct="1"/>
            <a:r>
              <a:rPr lang="en-US" sz="2800">
                <a:solidFill>
                  <a:srgbClr val="0000FF"/>
                </a:solidFill>
                <a:latin typeface="+mn-lt"/>
              </a:rPr>
              <a:t>Broward ESOL</a:t>
            </a:r>
          </a:p>
        </p:txBody>
      </p:sp>
      <p:sp>
        <p:nvSpPr>
          <p:cNvPr id="129031" name="TextBox 10"/>
          <p:cNvSpPr txBox="1">
            <a:spLocks noChangeArrowheads="1"/>
          </p:cNvSpPr>
          <p:nvPr/>
        </p:nvSpPr>
        <p:spPr bwMode="auto">
          <a:xfrm>
            <a:off x="3722159" y="3683529"/>
            <a:ext cx="2348986" cy="183943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ヒラギノ角ゴ Pro W3" charset="0"/>
                <a:cs typeface="ヒラギノ角ゴ Pro W3" charset="0"/>
              </a:defRPr>
            </a:lvl1pPr>
            <a:lvl2pPr marL="742950" indent="-285750">
              <a:defRPr sz="2000">
                <a:solidFill>
                  <a:schemeClr val="tx1"/>
                </a:solidFill>
                <a:latin typeface="Times" charset="0"/>
                <a:ea typeface="ヒラギノ角ゴ Pro W3" charset="0"/>
                <a:cs typeface="ヒラギノ角ゴ Pro W3" charset="0"/>
              </a:defRPr>
            </a:lvl2pPr>
            <a:lvl3pPr marL="1143000" indent="-228600">
              <a:defRPr sz="2000">
                <a:solidFill>
                  <a:schemeClr val="tx1"/>
                </a:solidFill>
                <a:latin typeface="Times" charset="0"/>
                <a:ea typeface="ヒラギノ角ゴ Pro W3" charset="0"/>
                <a:cs typeface="ヒラギノ角ゴ Pro W3" charset="0"/>
              </a:defRPr>
            </a:lvl3pPr>
            <a:lvl4pPr marL="1600200" indent="-228600">
              <a:defRPr sz="2000">
                <a:solidFill>
                  <a:schemeClr val="tx1"/>
                </a:solidFill>
                <a:latin typeface="Times" charset="0"/>
                <a:ea typeface="ヒラギノ角ゴ Pro W3" charset="0"/>
                <a:cs typeface="ヒラギノ角ゴ Pro W3" charset="0"/>
              </a:defRPr>
            </a:lvl4pPr>
            <a:lvl5pPr marL="2057400" indent="-228600">
              <a:defRPr sz="2000">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000">
                <a:solidFill>
                  <a:schemeClr val="tx1"/>
                </a:solidFill>
                <a:latin typeface="Times" charset="0"/>
                <a:ea typeface="ヒラギノ角ゴ Pro W3" charset="0"/>
                <a:cs typeface="ヒラギノ角ゴ Pro W3" charset="0"/>
              </a:defRPr>
            </a:lvl9pPr>
          </a:lstStyle>
          <a:p>
            <a:pPr eaLnBrk="1" hangingPunct="1"/>
            <a:r>
              <a:rPr lang="en-US" sz="2800">
                <a:solidFill>
                  <a:srgbClr val="0000FF"/>
                </a:solidFill>
                <a:latin typeface="+mn-lt"/>
              </a:rPr>
              <a:t>Broward Bilingual ESOL Department</a:t>
            </a:r>
          </a:p>
        </p:txBody>
      </p:sp>
      <p:sp>
        <p:nvSpPr>
          <p:cNvPr id="2" name="Slide Number Placeholder 1"/>
          <p:cNvSpPr>
            <a:spLocks noGrp="1"/>
          </p:cNvSpPr>
          <p:nvPr>
            <p:ph type="sldNum" sz="quarter" idx="12"/>
          </p:nvPr>
        </p:nvSpPr>
        <p:spPr>
          <a:xfrm>
            <a:off x="8371657" y="6260131"/>
            <a:ext cx="499334" cy="365125"/>
          </a:xfrm>
        </p:spPr>
        <p:txBody>
          <a:bodyPr/>
          <a:lstStyle/>
          <a:p>
            <a:fld id="{EB1B9C59-151E-4522-BDF9-B7DDF64BA387}" type="slidenum">
              <a:rPr lang="en-US" altLang="en-US" smtClean="0"/>
              <a:pPr/>
              <a:t>32</a:t>
            </a:fld>
            <a:endParaRPr lang="en-US" altLang="en-US"/>
          </a:p>
        </p:txBody>
      </p:sp>
    </p:spTree>
    <p:extLst>
      <p:ext uri="{BB962C8B-B14F-4D97-AF65-F5344CB8AC3E}">
        <p14:creationId xmlns:p14="http://schemas.microsoft.com/office/powerpoint/2010/main" val="386482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E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C8F9F83F-93A3-4E95-93A3-95DC7B7C00C0}"/>
              </a:ext>
            </a:extLst>
          </p:cNvPr>
          <p:cNvSpPr>
            <a:spLocks noGrp="1"/>
          </p:cNvSpPr>
          <p:nvPr>
            <p:ph type="sldNum" sz="quarter" idx="12"/>
          </p:nvPr>
        </p:nvSpPr>
        <p:spPr>
          <a:xfrm>
            <a:off x="6457950" y="6356351"/>
            <a:ext cx="2057400" cy="365125"/>
          </a:xfrm>
        </p:spPr>
        <p:txBody>
          <a:bodyPr vert="horz" lIns="91440" tIns="45720" rIns="91440" bIns="45720" rtlCol="0" anchor="ctr">
            <a:normAutofit/>
          </a:bodyPr>
          <a:lstStyle/>
          <a:p>
            <a:pPr defTabSz="914400">
              <a:spcAft>
                <a:spcPts val="600"/>
              </a:spcAft>
            </a:pPr>
            <a:fld id="{9A47194C-3E5A-854F-B5AE-A6634FC20B3C}" type="slidenum">
              <a:rPr lang="en-US" sz="1050">
                <a:solidFill>
                  <a:schemeClr val="tx1">
                    <a:tint val="75000"/>
                  </a:schemeClr>
                </a:solidFill>
              </a:rPr>
              <a:pPr defTabSz="914400">
                <a:spcAft>
                  <a:spcPts val="600"/>
                </a:spcAft>
              </a:pPr>
              <a:t>33</a:t>
            </a:fld>
            <a:endParaRPr lang="en-US" sz="1050">
              <a:solidFill>
                <a:schemeClr val="tx1">
                  <a:tint val="75000"/>
                </a:schemeClr>
              </a:solidFill>
            </a:endParaRPr>
          </a:p>
        </p:txBody>
      </p:sp>
      <p:sp>
        <p:nvSpPr>
          <p:cNvPr id="19" name="Freeform: Shape 1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A picture containing clipart&#10;&#10;Description automatically generated">
            <a:extLst>
              <a:ext uri="{FF2B5EF4-FFF2-40B4-BE49-F238E27FC236}">
                <a16:creationId xmlns:a16="http://schemas.microsoft.com/office/drawing/2014/main" id="{E19E7A68-DF29-45A8-98CA-2F2E6C80682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8237" y="2090057"/>
            <a:ext cx="7408781" cy="2111502"/>
          </a:xfrm>
          <a:prstGeom prst="rect">
            <a:avLst/>
          </a:prstGeom>
        </p:spPr>
      </p:pic>
    </p:spTree>
    <p:extLst>
      <p:ext uri="{BB962C8B-B14F-4D97-AF65-F5344CB8AC3E}">
        <p14:creationId xmlns:p14="http://schemas.microsoft.com/office/powerpoint/2010/main" val="2966367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34</a:t>
            </a:fld>
            <a:endParaRPr lang="en-US"/>
          </a:p>
        </p:txBody>
      </p:sp>
      <p:pic>
        <p:nvPicPr>
          <p:cNvPr id="8" name="Picture 7" descr="Screen Shot 2016-10-03 at 10.4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56" y="100182"/>
            <a:ext cx="5863666" cy="5922303"/>
          </a:xfrm>
          <a:prstGeom prst="rect">
            <a:avLst/>
          </a:prstGeom>
          <a:ln>
            <a:noFill/>
          </a:ln>
          <a:effectLst>
            <a:softEdge rad="112500"/>
          </a:effectLst>
        </p:spPr>
      </p:pic>
    </p:spTree>
    <p:extLst>
      <p:ext uri="{BB962C8B-B14F-4D97-AF65-F5344CB8AC3E}">
        <p14:creationId xmlns:p14="http://schemas.microsoft.com/office/powerpoint/2010/main" val="1577174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35</a:t>
            </a:fld>
            <a:endParaRPr lang="en-US" dirty="0"/>
          </a:p>
        </p:txBody>
      </p:sp>
      <p:sp>
        <p:nvSpPr>
          <p:cNvPr id="2" name="TextBox 1"/>
          <p:cNvSpPr txBox="1"/>
          <p:nvPr/>
        </p:nvSpPr>
        <p:spPr>
          <a:xfrm>
            <a:off x="212189" y="1428291"/>
            <a:ext cx="8686800" cy="5447645"/>
          </a:xfrm>
          <a:prstGeom prst="rect">
            <a:avLst/>
          </a:prstGeom>
          <a:noFill/>
        </p:spPr>
        <p:txBody>
          <a:bodyPr wrap="square" rtlCol="0">
            <a:spAutoFit/>
          </a:bodyPr>
          <a:lstStyle/>
          <a:p>
            <a:pPr algn="ctr"/>
            <a:endParaRPr lang="en-US" dirty="0"/>
          </a:p>
          <a:p>
            <a:pPr algn="ctr"/>
            <a:r>
              <a:rPr lang="en-US" sz="2400" b="1" dirty="0">
                <a:solidFill>
                  <a:srgbClr val="0000FF"/>
                </a:solidFill>
                <a:latin typeface="+mn-lt"/>
              </a:rPr>
              <a:t>Vicky B. Saldala</a:t>
            </a:r>
            <a:r>
              <a:rPr lang="en-US" sz="2400" dirty="0">
                <a:solidFill>
                  <a:srgbClr val="0000FF"/>
                </a:solidFill>
                <a:latin typeface="+mn-lt"/>
              </a:rPr>
              <a:t>, Director</a:t>
            </a:r>
          </a:p>
          <a:p>
            <a:pPr algn="ctr"/>
            <a:r>
              <a:rPr lang="en-US" sz="2400" b="1" dirty="0">
                <a:solidFill>
                  <a:srgbClr val="0000FF"/>
                </a:solidFill>
                <a:latin typeface="+mn-lt"/>
              </a:rPr>
              <a:t>Leyda Sotolongo</a:t>
            </a:r>
            <a:r>
              <a:rPr lang="en-US" sz="2400" dirty="0">
                <a:solidFill>
                  <a:srgbClr val="0000FF"/>
                </a:solidFill>
                <a:latin typeface="+mn-lt"/>
              </a:rPr>
              <a:t>, ESOL Curriculum Supervisor</a:t>
            </a:r>
          </a:p>
          <a:p>
            <a:pPr algn="ctr"/>
            <a:r>
              <a:rPr lang="en-US" sz="2400" b="1" dirty="0">
                <a:solidFill>
                  <a:srgbClr val="0000FF"/>
                </a:solidFill>
                <a:latin typeface="+mn-lt"/>
              </a:rPr>
              <a:t>Stephanie Bustillo</a:t>
            </a:r>
            <a:r>
              <a:rPr lang="en-US" sz="2400" dirty="0">
                <a:solidFill>
                  <a:srgbClr val="0000FF"/>
                </a:solidFill>
                <a:latin typeface="+mn-lt"/>
              </a:rPr>
              <a:t>, Educational Specialist</a:t>
            </a:r>
          </a:p>
          <a:p>
            <a:pPr algn="ctr"/>
            <a:r>
              <a:rPr lang="en-US" sz="2400" b="1" dirty="0">
                <a:solidFill>
                  <a:srgbClr val="0000FF"/>
                </a:solidFill>
                <a:latin typeface="+mn-lt"/>
              </a:rPr>
              <a:t>Melinda Mayers</a:t>
            </a:r>
            <a:r>
              <a:rPr lang="en-US" sz="2400" dirty="0">
                <a:solidFill>
                  <a:srgbClr val="0000FF"/>
                </a:solidFill>
                <a:latin typeface="+mn-lt"/>
              </a:rPr>
              <a:t>, Educational Specialist</a:t>
            </a:r>
          </a:p>
          <a:p>
            <a:pPr algn="ctr"/>
            <a:r>
              <a:rPr lang="en-US" sz="2400" b="1" dirty="0">
                <a:solidFill>
                  <a:srgbClr val="0000FF"/>
                </a:solidFill>
              </a:rPr>
              <a:t>Monica </a:t>
            </a:r>
            <a:r>
              <a:rPr lang="en-US" sz="2400" b="1" dirty="0" err="1">
                <a:solidFill>
                  <a:srgbClr val="0000FF"/>
                </a:solidFill>
              </a:rPr>
              <a:t>Nelsas</a:t>
            </a:r>
            <a:r>
              <a:rPr lang="en-US" sz="2400" dirty="0">
                <a:solidFill>
                  <a:srgbClr val="0000FF"/>
                </a:solidFill>
                <a:latin typeface="+mn-lt"/>
              </a:rPr>
              <a:t>, Parent Outreach Specialist</a:t>
            </a:r>
          </a:p>
          <a:p>
            <a:pPr algn="ctr"/>
            <a:r>
              <a:rPr lang="en-US" sz="2400" b="1" dirty="0">
                <a:solidFill>
                  <a:srgbClr val="0000FF"/>
                </a:solidFill>
                <a:latin typeface="+mn-lt"/>
              </a:rPr>
              <a:t>Blanca Guerra</a:t>
            </a:r>
            <a:r>
              <a:rPr lang="en-US" sz="2400" dirty="0">
                <a:solidFill>
                  <a:srgbClr val="0000FF"/>
                </a:solidFill>
                <a:latin typeface="+mn-lt"/>
              </a:rPr>
              <a:t>, World Language Curriculum Supervisor</a:t>
            </a:r>
          </a:p>
          <a:p>
            <a:pPr algn="ctr"/>
            <a:r>
              <a:rPr lang="en-US" sz="2400" b="1" dirty="0">
                <a:solidFill>
                  <a:srgbClr val="0000FF"/>
                </a:solidFill>
                <a:latin typeface="+mn-lt"/>
              </a:rPr>
              <a:t>Idalina Orta</a:t>
            </a:r>
            <a:r>
              <a:rPr lang="en-US" sz="2400" dirty="0">
                <a:solidFill>
                  <a:srgbClr val="0000FF"/>
                </a:solidFill>
                <a:latin typeface="+mn-lt"/>
              </a:rPr>
              <a:t>, Dual Language Specialist</a:t>
            </a:r>
          </a:p>
          <a:p>
            <a:pPr algn="ctr"/>
            <a:r>
              <a:rPr lang="en-US" sz="2400" b="1" dirty="0">
                <a:solidFill>
                  <a:srgbClr val="0000FF"/>
                </a:solidFill>
              </a:rPr>
              <a:t>Reina Murray</a:t>
            </a:r>
            <a:r>
              <a:rPr lang="en-US" sz="2400" b="1" dirty="0">
                <a:solidFill>
                  <a:srgbClr val="0000FF"/>
                </a:solidFill>
                <a:latin typeface="+mn-lt"/>
              </a:rPr>
              <a:t> </a:t>
            </a:r>
            <a:r>
              <a:rPr lang="en-US" sz="2400" dirty="0">
                <a:solidFill>
                  <a:srgbClr val="0000FF"/>
                </a:solidFill>
                <a:latin typeface="+mn-lt"/>
              </a:rPr>
              <a:t>, Bilingual Guidance Counselor</a:t>
            </a:r>
          </a:p>
          <a:p>
            <a:pPr algn="ctr"/>
            <a:r>
              <a:rPr lang="en-US" sz="2400" b="1" dirty="0">
                <a:solidFill>
                  <a:srgbClr val="0000FF"/>
                </a:solidFill>
                <a:latin typeface="+mn-lt"/>
              </a:rPr>
              <a:t>Celina Chavez</a:t>
            </a:r>
            <a:r>
              <a:rPr lang="en-US" sz="2400" dirty="0">
                <a:solidFill>
                  <a:srgbClr val="0000FF"/>
                </a:solidFill>
                <a:latin typeface="+mn-lt"/>
              </a:rPr>
              <a:t>, Educational Specialist, Charter School Support</a:t>
            </a:r>
          </a:p>
          <a:p>
            <a:pPr algn="ctr"/>
            <a:endParaRPr lang="en-US" dirty="0">
              <a:solidFill>
                <a:srgbClr val="FF6600"/>
              </a:solidFill>
            </a:endParaRPr>
          </a:p>
          <a:p>
            <a:pPr algn="ctr"/>
            <a:r>
              <a:rPr lang="en-US" dirty="0">
                <a:solidFill>
                  <a:srgbClr val="FF6600"/>
                </a:solidFill>
              </a:rPr>
              <a:t>754-321-2590  KCW</a:t>
            </a:r>
          </a:p>
          <a:p>
            <a:pPr algn="ctr"/>
            <a:r>
              <a:rPr lang="en-US" dirty="0">
                <a:solidFill>
                  <a:srgbClr val="FF6600"/>
                </a:solidFill>
              </a:rPr>
              <a:t>754-321-2950 Pembroke Pines</a:t>
            </a:r>
          </a:p>
          <a:p>
            <a:pPr algn="ctr"/>
            <a:r>
              <a:rPr lang="en-US" dirty="0">
                <a:hlinkClick r:id="rId3"/>
              </a:rPr>
              <a:t>http://esol.browardschools.com</a:t>
            </a:r>
            <a:endParaRPr lang="en-US" dirty="0"/>
          </a:p>
          <a:p>
            <a:endParaRPr lang="en-US" dirty="0"/>
          </a:p>
        </p:txBody>
      </p:sp>
      <p:pic>
        <p:nvPicPr>
          <p:cNvPr id="4" name="Picture 3" descr="ESOL_logo-web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102" y="233896"/>
            <a:ext cx="3387997" cy="1397882"/>
          </a:xfrm>
          <a:prstGeom prst="rect">
            <a:avLst/>
          </a:prstGeom>
        </p:spPr>
      </p:pic>
    </p:spTree>
    <p:extLst>
      <p:ext uri="{BB962C8B-B14F-4D97-AF65-F5344CB8AC3E}">
        <p14:creationId xmlns:p14="http://schemas.microsoft.com/office/powerpoint/2010/main" val="3483865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4</a:t>
            </a:fld>
            <a:endParaRPr lang="en-US"/>
          </a:p>
        </p:txBody>
      </p:sp>
      <p:sp>
        <p:nvSpPr>
          <p:cNvPr id="4" name="Title 3"/>
          <p:cNvSpPr>
            <a:spLocks noGrp="1"/>
          </p:cNvSpPr>
          <p:nvPr>
            <p:ph type="title"/>
          </p:nvPr>
        </p:nvSpPr>
        <p:spPr>
          <a:xfrm>
            <a:off x="0" y="88367"/>
            <a:ext cx="8869362" cy="954088"/>
          </a:xfrm>
        </p:spPr>
        <p:txBody>
          <a:bodyPr/>
          <a:lstStyle/>
          <a:p>
            <a:pPr algn="ctr"/>
            <a:r>
              <a:rPr lang="en-US" sz="4400" b="0" dirty="0"/>
              <a:t>Saved Student Views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56" y="1119451"/>
            <a:ext cx="7575550" cy="5080000"/>
          </a:xfrm>
          <a:prstGeom prst="rect">
            <a:avLst/>
          </a:prstGeom>
        </p:spPr>
      </p:pic>
      <p:grpSp>
        <p:nvGrpSpPr>
          <p:cNvPr id="15" name="Group 14">
            <a:extLst>
              <a:ext uri="{FF2B5EF4-FFF2-40B4-BE49-F238E27FC236}">
                <a16:creationId xmlns:a16="http://schemas.microsoft.com/office/drawing/2014/main" id="{166CCCE8-2065-46FD-8629-89FA620E6AA7}"/>
              </a:ext>
            </a:extLst>
          </p:cNvPr>
          <p:cNvGrpSpPr/>
          <p:nvPr/>
        </p:nvGrpSpPr>
        <p:grpSpPr>
          <a:xfrm>
            <a:off x="621593" y="1042455"/>
            <a:ext cx="1600002" cy="1226124"/>
            <a:chOff x="72043" y="1295007"/>
            <a:chExt cx="1600002" cy="1226124"/>
          </a:xfrm>
        </p:grpSpPr>
        <p:cxnSp>
          <p:nvCxnSpPr>
            <p:cNvPr id="17" name="Straight Arrow Connector 16">
              <a:extLst>
                <a:ext uri="{FF2B5EF4-FFF2-40B4-BE49-F238E27FC236}">
                  <a16:creationId xmlns:a16="http://schemas.microsoft.com/office/drawing/2014/main" id="{7B7DF114-582A-4D7F-B57E-46B36075B990}"/>
                </a:ext>
              </a:extLst>
            </p:cNvPr>
            <p:cNvCxnSpPr>
              <a:cxnSpLocks/>
            </p:cNvCxnSpPr>
            <p:nvPr/>
          </p:nvCxnSpPr>
          <p:spPr>
            <a:xfrm>
              <a:off x="72043" y="1295007"/>
              <a:ext cx="456796" cy="629392"/>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3178A033-E083-4A8D-BD08-5C337689D687}"/>
                </a:ext>
              </a:extLst>
            </p:cNvPr>
            <p:cNvSpPr/>
            <p:nvPr/>
          </p:nvSpPr>
          <p:spPr>
            <a:xfrm>
              <a:off x="117969" y="1907179"/>
              <a:ext cx="1554076" cy="613952"/>
            </a:xfrm>
            <a:prstGeom prst="ellipse">
              <a:avLst/>
            </a:prstGeom>
            <a:solidFill>
              <a:srgbClr val="C00000">
                <a:alpha val="0"/>
              </a:srgbClr>
            </a:solid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Oval 18">
            <a:extLst>
              <a:ext uri="{FF2B5EF4-FFF2-40B4-BE49-F238E27FC236}">
                <a16:creationId xmlns:a16="http://schemas.microsoft.com/office/drawing/2014/main" id="{FCE71BE2-B52E-4B0D-B15D-959DE992434E}"/>
              </a:ext>
            </a:extLst>
          </p:cNvPr>
          <p:cNvSpPr/>
          <p:nvPr/>
        </p:nvSpPr>
        <p:spPr>
          <a:xfrm>
            <a:off x="958509" y="3567239"/>
            <a:ext cx="2107964" cy="444517"/>
          </a:xfrm>
          <a:prstGeom prst="ellipse">
            <a:avLst/>
          </a:prstGeom>
          <a:solidFill>
            <a:srgbClr val="C00000">
              <a:alpha val="0"/>
            </a:srgbClr>
          </a:solidFill>
          <a:ln w="38100" cmpd="sng">
            <a:solidFill>
              <a:srgbClr val="FFC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A99F5870-97E3-4136-92EB-1B889FF21855}"/>
              </a:ext>
            </a:extLst>
          </p:cNvPr>
          <p:cNvGrpSpPr/>
          <p:nvPr/>
        </p:nvGrpSpPr>
        <p:grpSpPr>
          <a:xfrm>
            <a:off x="3237350" y="2714216"/>
            <a:ext cx="4355339" cy="1047965"/>
            <a:chOff x="300441" y="4426528"/>
            <a:chExt cx="1214847" cy="580377"/>
          </a:xfrm>
        </p:grpSpPr>
        <p:cxnSp>
          <p:nvCxnSpPr>
            <p:cNvPr id="21" name="Straight Arrow Connector 20">
              <a:extLst>
                <a:ext uri="{FF2B5EF4-FFF2-40B4-BE49-F238E27FC236}">
                  <a16:creationId xmlns:a16="http://schemas.microsoft.com/office/drawing/2014/main" id="{4AF44AF2-36D6-4B32-A8D9-BB937389B30B}"/>
                </a:ext>
              </a:extLst>
            </p:cNvPr>
            <p:cNvCxnSpPr>
              <a:cxnSpLocks/>
              <a:endCxn id="22" idx="5"/>
            </p:cNvCxnSpPr>
            <p:nvPr/>
          </p:nvCxnSpPr>
          <p:spPr>
            <a:xfrm flipH="1" flipV="1">
              <a:off x="1337378" y="4768456"/>
              <a:ext cx="147297" cy="238449"/>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B619B4A5-1B97-46D5-9966-2F93BAA231F7}"/>
                </a:ext>
              </a:extLst>
            </p:cNvPr>
            <p:cNvSpPr/>
            <p:nvPr/>
          </p:nvSpPr>
          <p:spPr>
            <a:xfrm>
              <a:off x="300441" y="4426528"/>
              <a:ext cx="1214847" cy="400593"/>
            </a:xfrm>
            <a:prstGeom prst="ellipse">
              <a:avLst/>
            </a:prstGeom>
            <a:solidFill>
              <a:srgbClr val="C00000">
                <a:alpha val="0"/>
              </a:srgbClr>
            </a:solidFill>
            <a:ln w="381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Rectangle 26"/>
          <p:cNvSpPr/>
          <p:nvPr/>
        </p:nvSpPr>
        <p:spPr>
          <a:xfrm>
            <a:off x="2974109" y="5394273"/>
            <a:ext cx="4131808" cy="80517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EB46674-475D-4A6A-8744-4E94F2E58D6D}"/>
              </a:ext>
            </a:extLst>
          </p:cNvPr>
          <p:cNvGrpSpPr/>
          <p:nvPr/>
        </p:nvGrpSpPr>
        <p:grpSpPr>
          <a:xfrm>
            <a:off x="3249226" y="4179411"/>
            <a:ext cx="4355339" cy="1066807"/>
            <a:chOff x="117969" y="1907179"/>
            <a:chExt cx="1554076" cy="1066807"/>
          </a:xfrm>
        </p:grpSpPr>
        <p:cxnSp>
          <p:nvCxnSpPr>
            <p:cNvPr id="14" name="Straight Arrow Connector 13">
              <a:extLst>
                <a:ext uri="{FF2B5EF4-FFF2-40B4-BE49-F238E27FC236}">
                  <a16:creationId xmlns:a16="http://schemas.microsoft.com/office/drawing/2014/main" id="{AA1E31BE-96A7-48BD-A95F-36984D35D0E9}"/>
                </a:ext>
              </a:extLst>
            </p:cNvPr>
            <p:cNvCxnSpPr>
              <a:cxnSpLocks/>
            </p:cNvCxnSpPr>
            <p:nvPr/>
          </p:nvCxnSpPr>
          <p:spPr>
            <a:xfrm flipH="1" flipV="1">
              <a:off x="1454816" y="2410483"/>
              <a:ext cx="177235" cy="563503"/>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6B24941-8560-4478-87D1-5A83B046C807}"/>
                </a:ext>
              </a:extLst>
            </p:cNvPr>
            <p:cNvSpPr/>
            <p:nvPr/>
          </p:nvSpPr>
          <p:spPr>
            <a:xfrm>
              <a:off x="117969" y="1907179"/>
              <a:ext cx="1554076" cy="613952"/>
            </a:xfrm>
            <a:prstGeom prst="ellipse">
              <a:avLst/>
            </a:prstGeom>
            <a:solidFill>
              <a:srgbClr val="C00000">
                <a:alpha val="0"/>
              </a:srgbClr>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6388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02" r="16702"/>
          <a:stretch>
            <a:fillRect/>
          </a:stretch>
        </p:blipFill>
        <p:spPr/>
      </p:pic>
      <p:sp>
        <p:nvSpPr>
          <p:cNvPr id="3" name="Slide Number Placeholder 2"/>
          <p:cNvSpPr>
            <a:spLocks noGrp="1"/>
          </p:cNvSpPr>
          <p:nvPr>
            <p:ph type="sldNum" sz="quarter" idx="12"/>
          </p:nvPr>
        </p:nvSpPr>
        <p:spPr/>
        <p:txBody>
          <a:bodyPr/>
          <a:lstStyle/>
          <a:p>
            <a:fld id="{9A47194C-3E5A-854F-B5AE-A6634FC20B3C}" type="slidenum">
              <a:rPr lang="en-US" smtClean="0"/>
              <a:pPr/>
              <a:t>5</a:t>
            </a:fld>
            <a:endParaRPr lang="en-US"/>
          </a:p>
        </p:txBody>
      </p:sp>
      <p:sp>
        <p:nvSpPr>
          <p:cNvPr id="4" name="Title 3"/>
          <p:cNvSpPr>
            <a:spLocks noGrp="1"/>
          </p:cNvSpPr>
          <p:nvPr>
            <p:ph type="title"/>
          </p:nvPr>
        </p:nvSpPr>
        <p:spPr>
          <a:xfrm>
            <a:off x="1059548" y="88367"/>
            <a:ext cx="7341145" cy="954088"/>
          </a:xfrm>
        </p:spPr>
        <p:txBody>
          <a:bodyPr/>
          <a:lstStyle/>
          <a:p>
            <a:pPr algn="ctr"/>
            <a:r>
              <a:rPr lang="en-US" sz="4400" b="0" dirty="0"/>
              <a:t>Student View </a:t>
            </a:r>
          </a:p>
        </p:txBody>
      </p:sp>
      <p:sp>
        <p:nvSpPr>
          <p:cNvPr id="9" name="Rectangle 8"/>
          <p:cNvSpPr/>
          <p:nvPr/>
        </p:nvSpPr>
        <p:spPr>
          <a:xfrm>
            <a:off x="429985" y="3376158"/>
            <a:ext cx="3860800" cy="27368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67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sldNum" sz="quarter" idx="12"/>
          </p:nvPr>
        </p:nvSpPr>
        <p:spPr>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6</a:t>
            </a:fld>
            <a:r>
              <a:rPr lang="en-US" sz="1400" b="0" i="0" u="none" strike="noStrike" cap="none">
                <a:solidFill>
                  <a:srgbClr val="000000"/>
                </a:solidFill>
                <a:latin typeface="Arial"/>
                <a:ea typeface="Arial"/>
                <a:cs typeface="Arial"/>
                <a:sym typeface="Arial"/>
              </a:rPr>
              <a:t>          </a:t>
            </a:r>
          </a:p>
        </p:txBody>
      </p:sp>
      <p:sp>
        <p:nvSpPr>
          <p:cNvPr id="1253" name="Shape 1253"/>
          <p:cNvSpPr txBox="1">
            <a:spLocks noGrp="1"/>
          </p:cNvSpPr>
          <p:nvPr>
            <p:ph type="title"/>
          </p:nvPr>
        </p:nvSpPr>
        <p:spPr>
          <a:xfrm>
            <a:off x="141100" y="165100"/>
            <a:ext cx="8829864" cy="95408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dirty="0">
                <a:solidFill>
                  <a:schemeClr val="bg1"/>
                </a:solidFill>
                <a:latin typeface="Century Gothic"/>
                <a:ea typeface="Helvetica Neue"/>
                <a:cs typeface="Helvetica Neue"/>
                <a:sym typeface="Helvetica Neue"/>
              </a:rPr>
              <a:t>Meetings and Decisions</a:t>
            </a:r>
            <a:endParaRPr lang="en-US" sz="4400" b="0" i="0" u="none" strike="noStrike" cap="none" dirty="0">
              <a:solidFill>
                <a:schemeClr val="tx1"/>
              </a:solidFill>
              <a:latin typeface="Century Gothic"/>
              <a:ea typeface="Helvetica Neue"/>
              <a:cs typeface="Helvetica Neue"/>
              <a:sym typeface="Helvetica Neue"/>
            </a:endParaRPr>
          </a:p>
        </p:txBody>
      </p:sp>
      <p:pic>
        <p:nvPicPr>
          <p:cNvPr id="4" name="Picture 3" descr="Screen shot 2016-09-26 at 9.08.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73" y="1295690"/>
            <a:ext cx="7540958" cy="3941399"/>
          </a:xfrm>
          <a:prstGeom prst="rect">
            <a:avLst/>
          </a:prstGeom>
        </p:spPr>
      </p:pic>
      <p:sp>
        <p:nvSpPr>
          <p:cNvPr id="5" name="TextBox 4"/>
          <p:cNvSpPr txBox="1"/>
          <p:nvPr/>
        </p:nvSpPr>
        <p:spPr>
          <a:xfrm>
            <a:off x="6580308" y="3496620"/>
            <a:ext cx="1634790" cy="231935"/>
          </a:xfrm>
          <a:prstGeom prst="rect">
            <a:avLst/>
          </a:prstGeom>
          <a:solidFill>
            <a:srgbClr val="0095D3">
              <a:alpha val="40000"/>
            </a:srgbClr>
          </a:solidFill>
        </p:spPr>
        <p:txBody>
          <a:bodyPr wrap="square" rtlCol="0">
            <a:spAutoFit/>
          </a:bodyPr>
          <a:lstStyle/>
          <a:p>
            <a:endParaRPr lang="en-US"/>
          </a:p>
        </p:txBody>
      </p:sp>
      <p:sp>
        <p:nvSpPr>
          <p:cNvPr id="2" name="TextBox 1"/>
          <p:cNvSpPr txBox="1"/>
          <p:nvPr/>
        </p:nvSpPr>
        <p:spPr>
          <a:xfrm>
            <a:off x="675299" y="4613804"/>
            <a:ext cx="824816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x-none" sz="2400" dirty="0">
                <a:solidFill>
                  <a:srgbClr val="0095D3"/>
                </a:solidFill>
                <a:latin typeface="Century Gothic"/>
              </a:rPr>
              <a:t>Remember to generate</a:t>
            </a:r>
            <a:r>
              <a:rPr lang="en-US" sz="2400" dirty="0">
                <a:solidFill>
                  <a:srgbClr val="0095D3"/>
                </a:solidFill>
                <a:latin typeface="Century Gothic"/>
              </a:rPr>
              <a:t> and sign the</a:t>
            </a:r>
            <a:r>
              <a:rPr lang="x-none" sz="2400" dirty="0">
                <a:solidFill>
                  <a:srgbClr val="0095D3"/>
                </a:solidFill>
                <a:latin typeface="Century Gothic"/>
              </a:rPr>
              <a:t> </a:t>
            </a:r>
            <a:r>
              <a:rPr lang="x-none" sz="2400" dirty="0">
                <a:solidFill>
                  <a:srgbClr val="FF0000"/>
                </a:solidFill>
                <a:latin typeface="Century Gothic"/>
              </a:rPr>
              <a:t>Student Meeting Report </a:t>
            </a:r>
            <a:r>
              <a:rPr lang="x-none" sz="2400" dirty="0">
                <a:solidFill>
                  <a:srgbClr val="0095D3"/>
                </a:solidFill>
                <a:latin typeface="Century Gothic"/>
              </a:rPr>
              <a:t>at time of meeting</a:t>
            </a:r>
            <a:r>
              <a:rPr lang="en-US" sz="2400" dirty="0">
                <a:solidFill>
                  <a:srgbClr val="0095D3"/>
                </a:solidFill>
                <a:latin typeface="Century Gothic"/>
              </a:rPr>
              <a:t>. </a:t>
            </a:r>
            <a:r>
              <a:rPr lang="x-none" sz="2400" dirty="0">
                <a:solidFill>
                  <a:srgbClr val="0095D3"/>
                </a:solidFill>
                <a:latin typeface="Century Gothic"/>
              </a:rPr>
              <a:t> </a:t>
            </a:r>
            <a:endParaRPr lang="en-US" sz="2400" b="1" u="sng" dirty="0">
              <a:solidFill>
                <a:schemeClr val="dk1"/>
              </a:solidFill>
              <a:latin typeface="Calibri"/>
              <a:ea typeface="Calibri"/>
              <a:cs typeface="Calibri"/>
              <a:sym typeface="Calibri"/>
            </a:endParaRPr>
          </a:p>
          <a:p>
            <a:pPr>
              <a:buClr>
                <a:schemeClr val="dk1"/>
              </a:buClr>
              <a:buSzPct val="25000"/>
            </a:pPr>
            <a:r>
              <a:rPr lang="x-none" sz="2400" b="1" u="sng" dirty="0">
                <a:solidFill>
                  <a:srgbClr val="FF0000"/>
                </a:solidFill>
                <a:latin typeface="Calibri"/>
                <a:ea typeface="Calibri"/>
                <a:cs typeface="Calibri"/>
                <a:sym typeface="Calibri"/>
              </a:rPr>
              <a:t>After 48 Hours</a:t>
            </a:r>
            <a:r>
              <a:rPr lang="x-none" sz="2400" b="1" dirty="0">
                <a:solidFill>
                  <a:srgbClr val="FF0000"/>
                </a:solidFill>
                <a:latin typeface="Calibri"/>
                <a:ea typeface="Calibri"/>
                <a:cs typeface="Calibri"/>
                <a:sym typeface="Calibri"/>
              </a:rPr>
              <a:t>: </a:t>
            </a:r>
            <a:r>
              <a:rPr lang="x-none" sz="2400" b="1" u="sng" dirty="0">
                <a:latin typeface="Calibri"/>
                <a:ea typeface="Calibri"/>
                <a:cs typeface="Calibri"/>
                <a:sym typeface="Calibri"/>
              </a:rPr>
              <a:t>Print</a:t>
            </a:r>
            <a:r>
              <a:rPr lang="x-none" sz="2400" b="1" dirty="0">
                <a:latin typeface="Calibri"/>
                <a:ea typeface="Calibri"/>
                <a:cs typeface="Calibri"/>
                <a:sym typeface="Calibri"/>
              </a:rPr>
              <a:t> Parent Notification Letter </a:t>
            </a:r>
            <a:r>
              <a:rPr lang="en-US" sz="2400" b="1" dirty="0">
                <a:latin typeface="Calibri"/>
                <a:ea typeface="Calibri"/>
                <a:cs typeface="Calibri"/>
                <a:sym typeface="Calibri"/>
              </a:rPr>
              <a:t> and save and print the </a:t>
            </a:r>
            <a:r>
              <a:rPr lang="x-none" sz="2400" b="1" u="sng" dirty="0">
                <a:latin typeface="Calibri"/>
                <a:ea typeface="Calibri"/>
                <a:cs typeface="Calibri"/>
                <a:sym typeface="Calibri"/>
              </a:rPr>
              <a:t>ELL Plan </a:t>
            </a:r>
          </a:p>
        </p:txBody>
      </p:sp>
    </p:spTree>
    <p:extLst>
      <p:ext uri="{BB962C8B-B14F-4D97-AF65-F5344CB8AC3E}">
        <p14:creationId xmlns:p14="http://schemas.microsoft.com/office/powerpoint/2010/main" val="35471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931" y="1196488"/>
            <a:ext cx="3924728" cy="4201150"/>
          </a:xfrm>
          <a:prstGeom prst="rect">
            <a:avLst/>
          </a:prstGeom>
        </p:spPr>
        <p:txBody>
          <a:bodyPr wrap="square">
            <a:spAutoFit/>
          </a:bodyPr>
          <a:lstStyle/>
          <a:p>
            <a:pPr lvl="0" algn="ctr"/>
            <a:r>
              <a:rPr lang="en-US" sz="2100" b="1" u="sng"/>
              <a:t>Function</a:t>
            </a:r>
          </a:p>
          <a:p>
            <a:pPr marL="257175" indent="-257175">
              <a:buFont typeface="Arial" charset="0"/>
              <a:buChar char="•"/>
            </a:pPr>
            <a:r>
              <a:rPr lang="en-US" sz="2100"/>
              <a:t>Resolve any issues affecting instructional decisions of an ELL</a:t>
            </a:r>
          </a:p>
          <a:p>
            <a:pPr marL="257175" indent="-257175">
              <a:buFont typeface="Arial" charset="0"/>
              <a:buChar char="•"/>
            </a:pPr>
            <a:endParaRPr lang="en-US" sz="2100"/>
          </a:p>
          <a:p>
            <a:pPr marL="257175" indent="-257175">
              <a:buFont typeface="Arial" charset="0"/>
              <a:buChar char="•"/>
            </a:pPr>
            <a:r>
              <a:rPr lang="en-US" sz="2100">
                <a:solidFill>
                  <a:srgbClr val="000000"/>
                </a:solidFill>
              </a:rPr>
              <a:t>May make program placement recommendations</a:t>
            </a:r>
          </a:p>
          <a:p>
            <a:endParaRPr lang="en-US" sz="2100">
              <a:solidFill>
                <a:srgbClr val="000000"/>
              </a:solidFill>
            </a:endParaRPr>
          </a:p>
          <a:p>
            <a:pPr marL="257175" indent="-257175">
              <a:buFont typeface="Arial" charset="0"/>
              <a:buChar char="•"/>
            </a:pPr>
            <a:r>
              <a:rPr lang="en-US" sz="2100">
                <a:solidFill>
                  <a:srgbClr val="FF0000"/>
                </a:solidFill>
              </a:rPr>
              <a:t>Meeting must be performed on</a:t>
            </a:r>
            <a:r>
              <a:rPr lang="en-US" sz="2100">
                <a:solidFill>
                  <a:srgbClr val="000000"/>
                </a:solidFill>
              </a:rPr>
              <a:t> ELLevation</a:t>
            </a:r>
          </a:p>
          <a:p>
            <a:endParaRPr lang="en-US" sz="2100">
              <a:solidFill>
                <a:srgbClr val="000000"/>
              </a:solidFill>
            </a:endParaRPr>
          </a:p>
          <a:p>
            <a:pPr marL="257175" indent="-257175">
              <a:buFont typeface="Arial" charset="0"/>
              <a:buChar char="•"/>
            </a:pPr>
            <a:endParaRPr lang="en-US" sz="1500"/>
          </a:p>
        </p:txBody>
      </p:sp>
      <p:sp>
        <p:nvSpPr>
          <p:cNvPr id="3" name="Slide Number Placeholder 2"/>
          <p:cNvSpPr>
            <a:spLocks noGrp="1"/>
          </p:cNvSpPr>
          <p:nvPr>
            <p:ph type="sldNum" sz="quarter" idx="12"/>
          </p:nvPr>
        </p:nvSpPr>
        <p:spPr>
          <a:prstGeom prst="rect">
            <a:avLst/>
          </a:prstGeom>
        </p:spPr>
        <p:txBody>
          <a:bodyPr/>
          <a:lstStyle/>
          <a:p>
            <a:fld id="{D79344D7-33D2-470C-A6AD-0F48E8E9F36B}" type="slidenum">
              <a:rPr lang="en-US" altLang="en-US" smtClean="0"/>
              <a:pPr/>
              <a:t>7</a:t>
            </a:fld>
            <a:endParaRPr lang="en-US" altLang="en-US"/>
          </a:p>
        </p:txBody>
      </p:sp>
      <p:sp>
        <p:nvSpPr>
          <p:cNvPr id="2" name="TextBox 1"/>
          <p:cNvSpPr txBox="1"/>
          <p:nvPr/>
        </p:nvSpPr>
        <p:spPr>
          <a:xfrm>
            <a:off x="781875" y="5149113"/>
            <a:ext cx="7935083" cy="1015663"/>
          </a:xfrm>
          <a:prstGeom prst="rect">
            <a:avLst/>
          </a:prstGeom>
          <a:noFill/>
          <a:ln w="28575">
            <a:solidFill>
              <a:schemeClr val="tx1"/>
            </a:solidFill>
          </a:ln>
        </p:spPr>
        <p:txBody>
          <a:bodyPr wrap="square" rtlCol="0">
            <a:spAutoFit/>
          </a:bodyPr>
          <a:lstStyle/>
          <a:p>
            <a:r>
              <a:rPr lang="en-US"/>
              <a:t>*</a:t>
            </a:r>
            <a:r>
              <a:rPr lang="en-US" sz="1400" b="1"/>
              <a:t>Signatures in blue or black ink are required for all participants including administrators. Parent(s) and/or guardians are always invited, however, if they do not attend, the meeting still take place. The outcome of the meeting is made available to parents in writing via the Parent Notification Letter in their native language and filed in the ELL Folder.</a:t>
            </a:r>
          </a:p>
        </p:txBody>
      </p:sp>
      <p:sp>
        <p:nvSpPr>
          <p:cNvPr id="7" name="Rectangle 6">
            <a:extLst>
              <a:ext uri="{FF2B5EF4-FFF2-40B4-BE49-F238E27FC236}">
                <a16:creationId xmlns:a16="http://schemas.microsoft.com/office/drawing/2014/main" id="{71BEF8EF-CA36-424E-B94B-78D74A61074A}"/>
              </a:ext>
            </a:extLst>
          </p:cNvPr>
          <p:cNvSpPr/>
          <p:nvPr/>
        </p:nvSpPr>
        <p:spPr>
          <a:xfrm>
            <a:off x="4489807" y="6263979"/>
            <a:ext cx="3324949" cy="369332"/>
          </a:xfrm>
          <a:prstGeom prst="rect">
            <a:avLst/>
          </a:prstGeom>
        </p:spPr>
        <p:txBody>
          <a:bodyPr wrap="none">
            <a:spAutoFit/>
          </a:bodyPr>
          <a:lstStyle/>
          <a:p>
            <a:r>
              <a:rPr lang="en-US" b="1"/>
              <a:t>Section 8 of ESOL Handbook</a:t>
            </a:r>
            <a:endParaRPr lang="en-US"/>
          </a:p>
        </p:txBody>
      </p:sp>
      <p:sp>
        <p:nvSpPr>
          <p:cNvPr id="11" name="TextBox 10">
            <a:extLst>
              <a:ext uri="{FF2B5EF4-FFF2-40B4-BE49-F238E27FC236}">
                <a16:creationId xmlns:a16="http://schemas.microsoft.com/office/drawing/2014/main" id="{E03D3EF0-8DDB-4F1E-BF72-A7D541722FF8}"/>
              </a:ext>
            </a:extLst>
          </p:cNvPr>
          <p:cNvSpPr txBox="1"/>
          <p:nvPr/>
        </p:nvSpPr>
        <p:spPr>
          <a:xfrm>
            <a:off x="198783" y="62120"/>
            <a:ext cx="8759758" cy="1138773"/>
          </a:xfrm>
          <a:prstGeom prst="rect">
            <a:avLst/>
          </a:prstGeom>
          <a:noFill/>
        </p:spPr>
        <p:txBody>
          <a:bodyPr wrap="square" rtlCol="0">
            <a:spAutoFit/>
          </a:bodyPr>
          <a:lstStyle/>
          <a:p>
            <a:pPr algn="ctr"/>
            <a:r>
              <a:rPr lang="en-US" sz="3400" dirty="0">
                <a:solidFill>
                  <a:schemeClr val="bg1"/>
                </a:solidFill>
                <a:ea typeface="ヒラギノ角ゴ Pro W3" charset="0"/>
                <a:cs typeface="ヒラギノ角ゴ Pro W3" charset="0"/>
              </a:rPr>
              <a:t>Functions of the ELL Committee</a:t>
            </a:r>
            <a:br>
              <a:rPr lang="en-US" sz="3400" dirty="0">
                <a:solidFill>
                  <a:schemeClr val="bg1"/>
                </a:solidFill>
                <a:ea typeface="ヒラギノ角ゴ Pro W3" charset="0"/>
                <a:cs typeface="ヒラギノ角ゴ Pro W3" charset="0"/>
              </a:rPr>
            </a:br>
            <a:r>
              <a:rPr lang="en-US" sz="3400" dirty="0">
                <a:solidFill>
                  <a:schemeClr val="bg1"/>
                </a:solidFill>
                <a:ea typeface="ヒラギノ角ゴ Pro W3" charset="0"/>
                <a:cs typeface="ヒラギノ角ゴ Pro W3" charset="0"/>
              </a:rPr>
              <a:t>Effective July 1, 2018</a:t>
            </a:r>
            <a:endParaRPr lang="en-US" sz="3400" dirty="0">
              <a:solidFill>
                <a:schemeClr val="bg1"/>
              </a:solidFill>
            </a:endParaRPr>
          </a:p>
        </p:txBody>
      </p:sp>
      <p:grpSp>
        <p:nvGrpSpPr>
          <p:cNvPr id="14" name="Group 13">
            <a:extLst>
              <a:ext uri="{FF2B5EF4-FFF2-40B4-BE49-F238E27FC236}">
                <a16:creationId xmlns:a16="http://schemas.microsoft.com/office/drawing/2014/main" id="{9DD3B6B4-C3C7-4333-B774-77A464ECA2AA}"/>
              </a:ext>
            </a:extLst>
          </p:cNvPr>
          <p:cNvGrpSpPr/>
          <p:nvPr/>
        </p:nvGrpSpPr>
        <p:grpSpPr>
          <a:xfrm>
            <a:off x="4320842" y="1157178"/>
            <a:ext cx="4806664" cy="3901461"/>
            <a:chOff x="4320842" y="1157178"/>
            <a:chExt cx="4806664" cy="3901461"/>
          </a:xfrm>
        </p:grpSpPr>
        <p:grpSp>
          <p:nvGrpSpPr>
            <p:cNvPr id="13" name="Group 12">
              <a:extLst>
                <a:ext uri="{FF2B5EF4-FFF2-40B4-BE49-F238E27FC236}">
                  <a16:creationId xmlns:a16="http://schemas.microsoft.com/office/drawing/2014/main" id="{9A8BA756-335F-4143-ADD5-5C91C672DBD9}"/>
                </a:ext>
              </a:extLst>
            </p:cNvPr>
            <p:cNvGrpSpPr/>
            <p:nvPr/>
          </p:nvGrpSpPr>
          <p:grpSpPr>
            <a:xfrm>
              <a:off x="4489807" y="1157178"/>
              <a:ext cx="4468734" cy="3164656"/>
              <a:chOff x="4489807" y="1157178"/>
              <a:chExt cx="4468734" cy="3164656"/>
            </a:xfrm>
          </p:grpSpPr>
          <p:sp>
            <p:nvSpPr>
              <p:cNvPr id="8" name="Rectangle 7"/>
              <p:cNvSpPr/>
              <p:nvPr/>
            </p:nvSpPr>
            <p:spPr>
              <a:xfrm>
                <a:off x="4489807" y="1157178"/>
                <a:ext cx="4468734" cy="3095335"/>
              </a:xfrm>
              <a:prstGeom prst="rect">
                <a:avLst/>
              </a:prstGeom>
            </p:spPr>
            <p:txBody>
              <a:bodyPr wrap="square" anchor="t">
                <a:spAutoFit/>
              </a:bodyPr>
              <a:lstStyle/>
              <a:p>
                <a:pPr algn="ctr"/>
                <a:r>
                  <a:rPr lang="en-US" sz="2000" b="1" u="sng">
                    <a:ea typeface="ヒラギノ角ゴ Pro W3" charset="0"/>
                  </a:rPr>
                  <a:t>Members </a:t>
                </a:r>
              </a:p>
              <a:p>
                <a:pPr lvl="0" algn="ctr"/>
                <a:r>
                  <a:rPr lang="en-US" sz="1700" b="1">
                    <a:ea typeface="ヒラギノ角ゴ Pro W3" charset="0"/>
                  </a:rPr>
                  <a:t>Minimum of 3 School Personnel</a:t>
                </a:r>
              </a:p>
              <a:p>
                <a:pPr marL="257175" indent="-257175">
                  <a:lnSpc>
                    <a:spcPts val="2400"/>
                  </a:lnSpc>
                  <a:buFont typeface="Arial" charset="0"/>
                  <a:buChar char="•"/>
                </a:pPr>
                <a:r>
                  <a:rPr lang="en-US" sz="1700">
                    <a:solidFill>
                      <a:srgbClr val="000000"/>
                    </a:solidFill>
                    <a:ea typeface="ヒラギノ角ゴ Pro W3" charset="0"/>
                  </a:rPr>
                  <a:t>Administrator or designee</a:t>
                </a:r>
              </a:p>
              <a:p>
                <a:pPr marL="257175" indent="-257175">
                  <a:lnSpc>
                    <a:spcPts val="2400"/>
                  </a:lnSpc>
                  <a:buFont typeface="Arial" charset="0"/>
                  <a:buChar char="•"/>
                </a:pPr>
                <a:r>
                  <a:rPr lang="en-US" sz="1700">
                    <a:solidFill>
                      <a:srgbClr val="000000"/>
                    </a:solidFill>
                    <a:ea typeface="ヒラギノ角ゴ Pro W3" charset="0"/>
                  </a:rPr>
                  <a:t>ESOL teacher</a:t>
                </a:r>
              </a:p>
              <a:p>
                <a:pPr marL="257175" indent="-257175">
                  <a:lnSpc>
                    <a:spcPts val="2400"/>
                  </a:lnSpc>
                  <a:buFont typeface="Arial" charset="0"/>
                  <a:buChar char="•"/>
                </a:pPr>
                <a:r>
                  <a:rPr lang="en-US" sz="1700">
                    <a:solidFill>
                      <a:srgbClr val="000000"/>
                    </a:solidFill>
                    <a:ea typeface="ヒラギノ角ゴ Pro W3" charset="0"/>
                  </a:rPr>
                  <a:t>Home language teacher (if applicable)</a:t>
                </a:r>
              </a:p>
              <a:p>
                <a:pPr marL="257175" indent="-257175">
                  <a:lnSpc>
                    <a:spcPts val="2400"/>
                  </a:lnSpc>
                  <a:buFont typeface="Arial" charset="0"/>
                  <a:buChar char="•"/>
                </a:pPr>
                <a:r>
                  <a:rPr lang="en-US" sz="1700">
                    <a:solidFill>
                      <a:srgbClr val="000000"/>
                    </a:solidFill>
                    <a:ea typeface="ヒラギノ角ゴ Pro W3" charset="0"/>
                  </a:rPr>
                  <a:t>Classroom/subject area teacher(s)</a:t>
                </a:r>
              </a:p>
              <a:p>
                <a:pPr marL="257175" indent="-257175">
                  <a:lnSpc>
                    <a:spcPts val="2400"/>
                  </a:lnSpc>
                  <a:buFont typeface="Arial" charset="0"/>
                  <a:buChar char="•"/>
                </a:pPr>
                <a:r>
                  <a:rPr lang="en-US" sz="1700">
                    <a:solidFill>
                      <a:srgbClr val="000000"/>
                    </a:solidFill>
                    <a:ea typeface="ヒラギノ角ゴ Pro W3" charset="0"/>
                  </a:rPr>
                  <a:t>School counselors, school social workers, school psychologists </a:t>
                </a:r>
              </a:p>
              <a:p>
                <a:pPr marL="257175" indent="-257175">
                  <a:lnSpc>
                    <a:spcPts val="2400"/>
                  </a:lnSpc>
                  <a:buFont typeface="Arial" charset="0"/>
                  <a:buChar char="•"/>
                </a:pPr>
                <a:r>
                  <a:rPr lang="en-US" sz="1700">
                    <a:solidFill>
                      <a:srgbClr val="000000"/>
                    </a:solidFill>
                    <a:ea typeface="ヒラギノ角ゴ Pro W3" charset="0"/>
                  </a:rPr>
                  <a:t>Other educators as appropriat</a:t>
                </a:r>
                <a:r>
                  <a:rPr lang="en-US" sz="1600">
                    <a:solidFill>
                      <a:srgbClr val="000000"/>
                    </a:solidFill>
                    <a:ea typeface="ヒラギノ角ゴ Pro W3" charset="0"/>
                  </a:rPr>
                  <a:t>e</a:t>
                </a:r>
              </a:p>
            </p:txBody>
          </p:sp>
          <p:cxnSp>
            <p:nvCxnSpPr>
              <p:cNvPr id="5" name="Straight Arrow Connector 4">
                <a:extLst>
                  <a:ext uri="{FF2B5EF4-FFF2-40B4-BE49-F238E27FC236}">
                    <a16:creationId xmlns:a16="http://schemas.microsoft.com/office/drawing/2014/main" id="{09C5C313-C6B9-43FF-81FC-BCDC0B3868B6}"/>
                  </a:ext>
                </a:extLst>
              </p:cNvPr>
              <p:cNvCxnSpPr>
                <a:cxnSpLocks/>
              </p:cNvCxnSpPr>
              <p:nvPr/>
            </p:nvCxnSpPr>
            <p:spPr>
              <a:xfrm>
                <a:off x="4578662" y="4321833"/>
                <a:ext cx="3692052" cy="1"/>
              </a:xfrm>
              <a:prstGeom prst="straightConnector1">
                <a:avLst/>
              </a:prstGeom>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9FF63A1A-5ACC-47DB-989C-54C183900CAD}"/>
                </a:ext>
              </a:extLst>
            </p:cNvPr>
            <p:cNvSpPr txBox="1"/>
            <p:nvPr/>
          </p:nvSpPr>
          <p:spPr>
            <a:xfrm>
              <a:off x="4320842" y="4412308"/>
              <a:ext cx="4806664" cy="646331"/>
            </a:xfrm>
            <a:prstGeom prst="rect">
              <a:avLst/>
            </a:prstGeom>
            <a:noFill/>
          </p:spPr>
          <p:txBody>
            <a:bodyPr wrap="square" rtlCol="0">
              <a:spAutoFit/>
            </a:bodyPr>
            <a:lstStyle/>
            <a:p>
              <a:r>
                <a:rPr lang="en-US" b="1">
                  <a:solidFill>
                    <a:srgbClr val="FF0000"/>
                  </a:solidFill>
                </a:rPr>
                <a:t>Parents must always be invited to attend </a:t>
              </a:r>
            </a:p>
            <a:p>
              <a:pPr algn="ctr"/>
              <a:r>
                <a:rPr lang="en-US"/>
                <a:t>(Dated Parent Invitation letter)</a:t>
              </a:r>
            </a:p>
          </p:txBody>
        </p:sp>
      </p:grpSp>
    </p:spTree>
    <p:extLst>
      <p:ext uri="{BB962C8B-B14F-4D97-AF65-F5344CB8AC3E}">
        <p14:creationId xmlns:p14="http://schemas.microsoft.com/office/powerpoint/2010/main" val="2107719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4"/>
          <p:cNvSpPr>
            <a:spLocks noGrp="1"/>
          </p:cNvSpPr>
          <p:nvPr>
            <p:ph type="title"/>
          </p:nvPr>
        </p:nvSpPr>
        <p:spPr bwMode="auto">
          <a:xfrm>
            <a:off x="425450" y="171451"/>
            <a:ext cx="8261351" cy="811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b="1" dirty="0">
                <a:solidFill>
                  <a:srgbClr val="4BACC6"/>
                </a:solidFill>
                <a:ea typeface="ヒラギノ角ゴ Pro W3" charset="0"/>
                <a:cs typeface="ヒラギノ角ゴ Pro W3" charset="0"/>
              </a:rPr>
              <a:t>What</a:t>
            </a:r>
            <a:r>
              <a:rPr lang="ja-JP" altLang="en-US" b="1" dirty="0">
                <a:solidFill>
                  <a:srgbClr val="4BACC6"/>
                </a:solidFill>
                <a:ea typeface="ヒラギノ角ゴ Pro W3" charset="0"/>
                <a:cs typeface="ヒラギノ角ゴ Pro W3" charset="0"/>
              </a:rPr>
              <a:t>’</a:t>
            </a:r>
            <a:r>
              <a:rPr lang="en-US" altLang="ja-JP" b="1" dirty="0">
                <a:solidFill>
                  <a:srgbClr val="4BACC6"/>
                </a:solidFill>
                <a:ea typeface="ヒラギノ角ゴ Pro W3" charset="0"/>
                <a:cs typeface="ヒラギノ角ゴ Pro W3" charset="0"/>
              </a:rPr>
              <a:t>s the difference?</a:t>
            </a:r>
            <a:endParaRPr lang="en-US" b="1" dirty="0">
              <a:solidFill>
                <a:srgbClr val="4BACC6"/>
              </a:solidFill>
              <a:ea typeface="ヒラギノ角ゴ Pro W3" charset="0"/>
              <a:cs typeface="ヒラギノ角ゴ Pro W3" charset="0"/>
            </a:endParaRPr>
          </a:p>
        </p:txBody>
      </p:sp>
      <p:sp>
        <p:nvSpPr>
          <p:cNvPr id="6" name="Text Placeholder 5"/>
          <p:cNvSpPr>
            <a:spLocks noGrp="1"/>
          </p:cNvSpPr>
          <p:nvPr>
            <p:ph type="body" idx="1"/>
          </p:nvPr>
        </p:nvSpPr>
        <p:spPr>
          <a:xfrm>
            <a:off x="2" y="909638"/>
            <a:ext cx="4538663" cy="487362"/>
          </a:xfrm>
          <a:solidFill>
            <a:schemeClr val="accent3"/>
          </a:solidFill>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0" compatLnSpc="1">
            <a:prstTxWarp prst="textNoShape">
              <a:avLst/>
            </a:prstTxWarp>
          </a:bodyPr>
          <a:lstStyle/>
          <a:p>
            <a:pPr algn="ctr" eaLnBrk="1" hangingPunct="1">
              <a:defRPr/>
            </a:pPr>
            <a:r>
              <a:rPr lang="en-US">
                <a:solidFill>
                  <a:srgbClr val="000000"/>
                </a:solidFill>
                <a:ea typeface="ヒラギノ角ゴ Pro W3" charset="0"/>
                <a:cs typeface="ヒラギノ角ゴ Pro W3" charset="0"/>
              </a:rPr>
              <a:t>Annual Reviews	</a:t>
            </a:r>
          </a:p>
        </p:txBody>
      </p:sp>
      <p:sp>
        <p:nvSpPr>
          <p:cNvPr id="7" name="Content Placeholder 6"/>
          <p:cNvSpPr>
            <a:spLocks noGrp="1"/>
          </p:cNvSpPr>
          <p:nvPr>
            <p:ph sz="half" idx="2"/>
          </p:nvPr>
        </p:nvSpPr>
        <p:spPr>
          <a:xfrm>
            <a:off x="2" y="1412875"/>
            <a:ext cx="4538663" cy="5191125"/>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noAutofit/>
          </a:bodyPr>
          <a:lstStyle/>
          <a:p>
            <a:pPr marL="0" indent="0" algn="ctr" eaLnBrk="1" hangingPunct="1">
              <a:lnSpc>
                <a:spcPct val="80000"/>
              </a:lnSpc>
              <a:buFont typeface="Arial" charset="0"/>
              <a:buNone/>
              <a:defRPr/>
            </a:pPr>
            <a:r>
              <a:rPr lang="en-US" sz="2400" b="1" dirty="0">
                <a:solidFill>
                  <a:schemeClr val="tx1"/>
                </a:solidFill>
                <a:latin typeface="+mj-lt"/>
                <a:ea typeface="ヒラギノ角ゴ Pro W3" charset="0"/>
                <a:cs typeface="Arial" charset="0"/>
              </a:rPr>
              <a:t>Recommendations for continued placement for ELLs entering </a:t>
            </a:r>
            <a:r>
              <a:rPr lang="en-US" sz="2400" b="1" dirty="0">
                <a:solidFill>
                  <a:srgbClr val="3366FF"/>
                </a:solidFill>
                <a:latin typeface="+mj-lt"/>
                <a:ea typeface="ヒラギノ角ゴ Pro W3" charset="0"/>
                <a:cs typeface="Arial" charset="0"/>
              </a:rPr>
              <a:t>years 2 and 3</a:t>
            </a:r>
          </a:p>
          <a:p>
            <a:pPr marL="0" indent="0" eaLnBrk="1" hangingPunct="1">
              <a:lnSpc>
                <a:spcPct val="80000"/>
              </a:lnSpc>
              <a:buNone/>
              <a:defRPr/>
            </a:pPr>
            <a:endParaRPr lang="en-US" sz="2400" dirty="0">
              <a:solidFill>
                <a:srgbClr val="000090"/>
              </a:solidFill>
              <a:latin typeface="+mj-lt"/>
              <a:ea typeface="ヒラギノ角ゴ Pro W3" charset="0"/>
              <a:cs typeface="Arial" charset="0"/>
            </a:endParaRPr>
          </a:p>
          <a:p>
            <a:pPr>
              <a:lnSpc>
                <a:spcPct val="80000"/>
              </a:lnSpc>
              <a:defRPr/>
            </a:pPr>
            <a:r>
              <a:rPr lang="en-US" dirty="0">
                <a:solidFill>
                  <a:srgbClr val="0000FF"/>
                </a:solidFill>
                <a:ea typeface="ヒラギノ角ゴ Pro W3" charset="0"/>
                <a:cs typeface="Arial" charset="0"/>
              </a:rPr>
              <a:t>ELLevation: Me, Myself &amp; I Meeting</a:t>
            </a:r>
          </a:p>
          <a:p>
            <a:pPr marL="0" indent="0">
              <a:lnSpc>
                <a:spcPct val="80000"/>
              </a:lnSpc>
              <a:buNone/>
              <a:defRPr/>
            </a:pPr>
            <a:endParaRPr lang="en-US" sz="2400" dirty="0">
              <a:solidFill>
                <a:srgbClr val="0000FF"/>
              </a:solidFill>
              <a:latin typeface="+mj-lt"/>
              <a:ea typeface="ヒラギノ角ゴ Pro W3" charset="0"/>
              <a:cs typeface="Arial" charset="0"/>
            </a:endParaRPr>
          </a:p>
          <a:p>
            <a:pPr>
              <a:lnSpc>
                <a:spcPct val="80000"/>
              </a:lnSpc>
              <a:defRPr/>
            </a:pPr>
            <a:r>
              <a:rPr lang="en-US" sz="2400" dirty="0">
                <a:solidFill>
                  <a:srgbClr val="0000FF"/>
                </a:solidFill>
                <a:latin typeface="+mj-lt"/>
                <a:ea typeface="ヒラギノ角ゴ Pro W3" charset="0"/>
                <a:cs typeface="Arial" charset="0"/>
              </a:rPr>
              <a:t>TERMS: PLAN DATE</a:t>
            </a:r>
          </a:p>
          <a:p>
            <a:pPr marL="0" indent="0" eaLnBrk="1" hangingPunct="1">
              <a:lnSpc>
                <a:spcPct val="80000"/>
              </a:lnSpc>
              <a:buNone/>
              <a:defRPr/>
            </a:pPr>
            <a:endParaRPr lang="en-US" sz="2600" dirty="0">
              <a:solidFill>
                <a:srgbClr val="0000FF"/>
              </a:solidFill>
              <a:latin typeface="+mj-lt"/>
              <a:ea typeface="ヒラギノ角ゴ Pro W3" charset="0"/>
              <a:cs typeface="Arial" charset="0"/>
            </a:endParaRPr>
          </a:p>
          <a:p>
            <a:pPr marL="0" indent="0" eaLnBrk="1" hangingPunct="1">
              <a:lnSpc>
                <a:spcPct val="80000"/>
              </a:lnSpc>
              <a:defRPr/>
            </a:pPr>
            <a:endParaRPr lang="en-US" sz="2600" dirty="0">
              <a:solidFill>
                <a:srgbClr val="0000FF"/>
              </a:solidFill>
              <a:latin typeface="+mj-lt"/>
              <a:ea typeface="ヒラギノ角ゴ Pro W3" charset="0"/>
              <a:cs typeface="Arial" charset="0"/>
            </a:endParaRPr>
          </a:p>
        </p:txBody>
      </p:sp>
      <p:sp>
        <p:nvSpPr>
          <p:cNvPr id="8" name="Text Placeholder 7"/>
          <p:cNvSpPr>
            <a:spLocks noGrp="1"/>
          </p:cNvSpPr>
          <p:nvPr>
            <p:ph type="body" sz="quarter" idx="3"/>
          </p:nvPr>
        </p:nvSpPr>
        <p:spPr>
          <a:xfrm>
            <a:off x="4538665" y="909638"/>
            <a:ext cx="4605337" cy="487362"/>
          </a:xfrm>
          <a:solidFill>
            <a:schemeClr val="tx2">
              <a:lumMod val="60000"/>
              <a:lumOff val="40000"/>
            </a:schemeClr>
          </a:solidFill>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0" compatLnSpc="1">
            <a:prstTxWarp prst="textNoShape">
              <a:avLst/>
            </a:prstTxWarp>
          </a:bodyPr>
          <a:lstStyle/>
          <a:p>
            <a:pPr algn="ctr" eaLnBrk="1" hangingPunct="1">
              <a:defRPr/>
            </a:pPr>
            <a:r>
              <a:rPr lang="en-US" sz="2000">
                <a:solidFill>
                  <a:srgbClr val="000000"/>
                </a:solidFill>
                <a:ea typeface="ヒラギノ角ゴ Pro W3" charset="0"/>
                <a:cs typeface="ヒラギノ角ゴ Pro W3" charset="0"/>
              </a:rPr>
              <a:t>REEVALS (Extension of Services)</a:t>
            </a:r>
          </a:p>
        </p:txBody>
      </p:sp>
      <p:sp>
        <p:nvSpPr>
          <p:cNvPr id="9" name="Content Placeholder 8"/>
          <p:cNvSpPr>
            <a:spLocks noGrp="1"/>
          </p:cNvSpPr>
          <p:nvPr>
            <p:ph sz="quarter" idx="4"/>
          </p:nvPr>
        </p:nvSpPr>
        <p:spPr>
          <a:xfrm>
            <a:off x="4543426" y="1412875"/>
            <a:ext cx="4600575" cy="5191125"/>
          </a:xfr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noAutofit/>
          </a:bodyPr>
          <a:lstStyle/>
          <a:p>
            <a:pPr marL="0" indent="0" algn="ctr">
              <a:lnSpc>
                <a:spcPct val="80000"/>
              </a:lnSpc>
              <a:buNone/>
              <a:defRPr/>
            </a:pPr>
            <a:r>
              <a:rPr lang="x-none" sz="2400" b="1">
                <a:solidFill>
                  <a:srgbClr val="000000"/>
                </a:solidFill>
                <a:latin typeface="+mj-lt"/>
                <a:ea typeface="ヒラギノ角ゴ Pro W3" charset="0"/>
                <a:cs typeface="Arial" charset="0"/>
              </a:rPr>
              <a:t>Recommendations for ELLs entering years </a:t>
            </a:r>
            <a:r>
              <a:rPr lang="x-none" sz="2400" b="1">
                <a:solidFill>
                  <a:srgbClr val="3366FF"/>
                </a:solidFill>
                <a:latin typeface="+mj-lt"/>
                <a:ea typeface="ヒラギノ角ゴ Pro W3" charset="0"/>
                <a:cs typeface="Arial" charset="0"/>
              </a:rPr>
              <a:t>4, 5, 6 and beyond</a:t>
            </a:r>
          </a:p>
          <a:p>
            <a:pPr marL="0" indent="0" algn="ctr" eaLnBrk="1" hangingPunct="1">
              <a:lnSpc>
                <a:spcPct val="80000"/>
              </a:lnSpc>
              <a:buFont typeface="Arial" charset="0"/>
              <a:buNone/>
              <a:defRPr/>
            </a:pPr>
            <a:endParaRPr lang="en-US" sz="2600">
              <a:solidFill>
                <a:srgbClr val="0000FF"/>
              </a:solidFill>
              <a:latin typeface="+mj-lt"/>
              <a:ea typeface="ヒラギノ角ゴ Pro W3" charset="0"/>
              <a:cs typeface="Arial" charset="0"/>
            </a:endParaRPr>
          </a:p>
          <a:p>
            <a:pPr>
              <a:lnSpc>
                <a:spcPct val="80000"/>
              </a:lnSpc>
              <a:defRPr/>
            </a:pPr>
            <a:r>
              <a:rPr lang="x-none" sz="2400">
                <a:solidFill>
                  <a:srgbClr val="0000FF"/>
                </a:solidFill>
                <a:ea typeface="ヒラギノ角ゴ Pro W3" charset="0"/>
                <a:cs typeface="Arial" charset="0"/>
              </a:rPr>
              <a:t>IPT assessment (L/S/R/W) </a:t>
            </a:r>
            <a:r>
              <a:rPr lang="x-none" sz="2400" b="1">
                <a:solidFill>
                  <a:srgbClr val="FF0000"/>
                </a:solidFill>
                <a:ea typeface="ヒラギノ角ゴ Pro W3" charset="0"/>
                <a:cs typeface="Arial" charset="0"/>
              </a:rPr>
              <a:t>must</a:t>
            </a:r>
            <a:r>
              <a:rPr lang="x-none" sz="2400">
                <a:solidFill>
                  <a:srgbClr val="0000FF"/>
                </a:solidFill>
                <a:ea typeface="ヒラギノ角ゴ Pro W3" charset="0"/>
                <a:cs typeface="Arial" charset="0"/>
              </a:rPr>
              <a:t> be administered</a:t>
            </a:r>
            <a:endParaRPr lang="x-none" sz="2400">
              <a:solidFill>
                <a:srgbClr val="0000FF"/>
              </a:solidFill>
              <a:latin typeface="+mj-lt"/>
              <a:ea typeface="ヒラギノ角ゴ Pro W3" charset="0"/>
              <a:cs typeface="Arial" charset="0"/>
            </a:endParaRPr>
          </a:p>
          <a:p>
            <a:pPr>
              <a:defRPr/>
            </a:pPr>
            <a:r>
              <a:rPr lang="x-none" sz="2400">
                <a:solidFill>
                  <a:srgbClr val="0000FF"/>
                </a:solidFill>
                <a:latin typeface="+mj-lt"/>
                <a:ea typeface="ヒラギノ角ゴ Pro W3" charset="0"/>
                <a:cs typeface="Arial" charset="0"/>
              </a:rPr>
              <a:t>ELL Committee </a:t>
            </a:r>
            <a:r>
              <a:rPr lang="x-none" sz="2400" b="1">
                <a:solidFill>
                  <a:srgbClr val="FF0000"/>
                </a:solidFill>
                <a:latin typeface="+mj-lt"/>
                <a:ea typeface="ヒラギノ角ゴ Pro W3" charset="0"/>
                <a:cs typeface="Arial" charset="0"/>
              </a:rPr>
              <a:t>IS required </a:t>
            </a:r>
            <a:r>
              <a:rPr lang="x-none" sz="2400">
                <a:solidFill>
                  <a:srgbClr val="0000FF"/>
                </a:solidFill>
                <a:ea typeface="ヒラギノ角ゴ Pro W3" charset="0"/>
                <a:cs typeface="Arial" charset="0"/>
              </a:rPr>
              <a:t>and must substantiate 2 out of 5 state approved rationale</a:t>
            </a:r>
          </a:p>
          <a:p>
            <a:pPr>
              <a:defRPr/>
            </a:pPr>
            <a:r>
              <a:rPr lang="x-none" sz="2400">
                <a:solidFill>
                  <a:srgbClr val="FF0000"/>
                </a:solidFill>
                <a:latin typeface="+mj-lt"/>
                <a:ea typeface="ヒラギノ角ゴ Pro W3" charset="0"/>
                <a:cs typeface="Arial" charset="0"/>
              </a:rPr>
              <a:t>TERMS: </a:t>
            </a:r>
            <a:r>
              <a:rPr lang="x-none" sz="2400">
                <a:solidFill>
                  <a:srgbClr val="0000FF"/>
                </a:solidFill>
                <a:latin typeface="+mj-lt"/>
                <a:ea typeface="ヒラギノ角ゴ Pro W3" charset="0"/>
                <a:cs typeface="Arial" charset="0"/>
              </a:rPr>
              <a:t>Update PLAN and REEVAL dates (date of ELL Committee Meeting)</a:t>
            </a:r>
          </a:p>
          <a:p>
            <a:pPr marL="0" indent="0" eaLnBrk="1" hangingPunct="1">
              <a:defRPr/>
            </a:pPr>
            <a:endParaRPr lang="en-US">
              <a:solidFill>
                <a:srgbClr val="0000FF"/>
              </a:solidFill>
              <a:latin typeface="Century Gothic" charset="0"/>
              <a:ea typeface="ヒラギノ角ゴ Pro W3" charset="0"/>
              <a:cs typeface="Arial" charset="0"/>
            </a:endParaRPr>
          </a:p>
        </p:txBody>
      </p:sp>
      <p:sp>
        <p:nvSpPr>
          <p:cNvPr id="2" name="TextBox 1"/>
          <p:cNvSpPr txBox="1"/>
          <p:nvPr/>
        </p:nvSpPr>
        <p:spPr>
          <a:xfrm>
            <a:off x="5588000" y="-643467"/>
            <a:ext cx="184666" cy="369332"/>
          </a:xfrm>
          <a:prstGeom prst="rect">
            <a:avLst/>
          </a:prstGeom>
          <a:noFill/>
        </p:spPr>
        <p:txBody>
          <a:bodyPr wrap="none" rtlCol="0">
            <a:spAutoFit/>
          </a:bodyPr>
          <a:lstStyle/>
          <a:p>
            <a:endParaRPr lang="en-US"/>
          </a:p>
        </p:txBody>
      </p:sp>
      <p:sp>
        <p:nvSpPr>
          <p:cNvPr id="3" name="Slide Number Placeholder 2"/>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1626960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5BF2A0-04BE-481F-B64F-AAB3065458C9}"/>
              </a:ext>
            </a:extLst>
          </p:cNvPr>
          <p:cNvSpPr>
            <a:spLocks noGrp="1"/>
          </p:cNvSpPr>
          <p:nvPr>
            <p:ph type="sldNum" sz="quarter" idx="12"/>
          </p:nvPr>
        </p:nvSpPr>
        <p:spPr/>
        <p:txBody>
          <a:bodyPr/>
          <a:lstStyle/>
          <a:p>
            <a:fld id="{9A47194C-3E5A-854F-B5AE-A6634FC20B3C}" type="slidenum">
              <a:rPr lang="en-US" smtClean="0"/>
              <a:pPr/>
              <a:t>9</a:t>
            </a:fld>
            <a:endParaRPr lang="en-US"/>
          </a:p>
        </p:txBody>
      </p:sp>
      <p:sp>
        <p:nvSpPr>
          <p:cNvPr id="4" name="Title 3">
            <a:extLst>
              <a:ext uri="{FF2B5EF4-FFF2-40B4-BE49-F238E27FC236}">
                <a16:creationId xmlns:a16="http://schemas.microsoft.com/office/drawing/2014/main" id="{C676B306-E7B1-45D6-B3BB-AD8F7023BFAD}"/>
              </a:ext>
            </a:extLst>
          </p:cNvPr>
          <p:cNvSpPr>
            <a:spLocks noGrp="1"/>
          </p:cNvSpPr>
          <p:nvPr>
            <p:ph type="title"/>
          </p:nvPr>
        </p:nvSpPr>
        <p:spPr>
          <a:xfrm>
            <a:off x="237506" y="216428"/>
            <a:ext cx="8733457" cy="902759"/>
          </a:xfrm>
        </p:spPr>
        <p:txBody>
          <a:bodyPr/>
          <a:lstStyle/>
          <a:p>
            <a:pPr algn="ctr"/>
            <a:r>
              <a:rPr lang="en-US" sz="3000" b="0" dirty="0"/>
              <a:t>Question: How can we estimate ELL FTE Projections for 2019 -2020?</a:t>
            </a:r>
          </a:p>
        </p:txBody>
      </p:sp>
      <p:pic>
        <p:nvPicPr>
          <p:cNvPr id="16" name="Picture 15" descr="A close up of a logo&#10;&#10;Description automatically generated">
            <a:extLst>
              <a:ext uri="{FF2B5EF4-FFF2-40B4-BE49-F238E27FC236}">
                <a16:creationId xmlns:a16="http://schemas.microsoft.com/office/drawing/2014/main" id="{ADAA6F51-14B1-4A10-8108-99E6EE12A1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452733" y="4779875"/>
            <a:ext cx="2416629" cy="2416629"/>
          </a:xfrm>
          <a:prstGeom prst="rect">
            <a:avLst/>
          </a:prstGeom>
        </p:spPr>
      </p:pic>
      <p:sp>
        <p:nvSpPr>
          <p:cNvPr id="17" name="TextBox 16">
            <a:extLst>
              <a:ext uri="{FF2B5EF4-FFF2-40B4-BE49-F238E27FC236}">
                <a16:creationId xmlns:a16="http://schemas.microsoft.com/office/drawing/2014/main" id="{BD182AA2-3B38-4E2D-B8FD-B3A3AD2FD528}"/>
              </a:ext>
            </a:extLst>
          </p:cNvPr>
          <p:cNvSpPr txBox="1"/>
          <p:nvPr/>
        </p:nvSpPr>
        <p:spPr>
          <a:xfrm>
            <a:off x="244293" y="1251838"/>
            <a:ext cx="8733457" cy="4678204"/>
          </a:xfrm>
          <a:prstGeom prst="rect">
            <a:avLst/>
          </a:prstGeom>
          <a:noFill/>
        </p:spPr>
        <p:txBody>
          <a:bodyPr wrap="square" rtlCol="0">
            <a:spAutoFit/>
          </a:bodyPr>
          <a:lstStyle/>
          <a:p>
            <a:r>
              <a:rPr lang="en-US" sz="2800" b="1" kern="1200" dirty="0">
                <a:solidFill>
                  <a:srgbClr val="C00000"/>
                </a:solidFill>
                <a:latin typeface="+mn-lt"/>
                <a:ea typeface="+mn-ea"/>
                <a:cs typeface="+mn-cs"/>
              </a:rPr>
              <a:t>Although FTE Projections are NOT our area of expertise, consider the following:</a:t>
            </a:r>
          </a:p>
          <a:p>
            <a:endParaRPr lang="en-US" sz="2800" b="1" kern="1200" dirty="0">
              <a:solidFill>
                <a:srgbClr val="C00000"/>
              </a:solidFill>
              <a:latin typeface="+mn-lt"/>
              <a:ea typeface="+mn-ea"/>
              <a:cs typeface="+mn-cs"/>
            </a:endParaRPr>
          </a:p>
          <a:p>
            <a:pPr marL="457200" indent="-457200">
              <a:buFont typeface="Arial" panose="020B0604020202020204" pitchFamily="34" charset="0"/>
              <a:buChar char="•"/>
            </a:pPr>
            <a:r>
              <a:rPr lang="en-US" sz="2800" kern="1200" dirty="0">
                <a:solidFill>
                  <a:schemeClr val="tx1"/>
                </a:solidFill>
                <a:latin typeface="+mn-lt"/>
                <a:ea typeface="+mn-ea"/>
                <a:cs typeface="+mn-cs"/>
              </a:rPr>
              <a:t>Number of students </a:t>
            </a:r>
            <a:r>
              <a:rPr lang="en-US" sz="2800" kern="1200" dirty="0">
                <a:solidFill>
                  <a:srgbClr val="C00000"/>
                </a:solidFill>
                <a:latin typeface="+mn-lt"/>
                <a:ea typeface="+mn-ea"/>
                <a:cs typeface="+mn-cs"/>
              </a:rPr>
              <a:t>exited</a:t>
            </a:r>
            <a:r>
              <a:rPr lang="en-US" sz="2800" kern="1200" dirty="0">
                <a:solidFill>
                  <a:schemeClr val="tx1"/>
                </a:solidFill>
                <a:latin typeface="+mn-lt"/>
                <a:ea typeface="+mn-ea"/>
                <a:cs typeface="+mn-cs"/>
              </a:rPr>
              <a:t> for the 2018-2019 school year- </a:t>
            </a:r>
            <a:r>
              <a:rPr lang="en-US" sz="2800" kern="1200" dirty="0">
                <a:solidFill>
                  <a:srgbClr val="C00000"/>
                </a:solidFill>
                <a:latin typeface="+mn-lt"/>
                <a:ea typeface="+mn-ea"/>
                <a:cs typeface="+mn-cs"/>
              </a:rPr>
              <a:t>automated sweep</a:t>
            </a:r>
          </a:p>
          <a:p>
            <a:pPr marL="457200" indent="-457200">
              <a:buFont typeface="Arial" panose="020B0604020202020204" pitchFamily="34" charset="0"/>
              <a:buChar char="•"/>
            </a:pPr>
            <a:r>
              <a:rPr lang="en-US" sz="2800" dirty="0"/>
              <a:t>Pattern on </a:t>
            </a:r>
            <a:r>
              <a:rPr lang="en-US" sz="2800" dirty="0">
                <a:solidFill>
                  <a:srgbClr val="C00000"/>
                </a:solidFill>
              </a:rPr>
              <a:t>NEW ELL enrollment </a:t>
            </a:r>
            <a:r>
              <a:rPr lang="en-US" sz="2800" dirty="0"/>
              <a:t>at your location</a:t>
            </a:r>
          </a:p>
          <a:p>
            <a:pPr marL="457200" indent="-457200">
              <a:buFont typeface="Arial" panose="020B0604020202020204" pitchFamily="34" charset="0"/>
              <a:buChar char="•"/>
            </a:pPr>
            <a:r>
              <a:rPr lang="en-US" sz="2800" kern="1200" dirty="0">
                <a:solidFill>
                  <a:schemeClr val="tx1"/>
                </a:solidFill>
                <a:latin typeface="+mn-lt"/>
                <a:ea typeface="+mn-ea"/>
                <a:cs typeface="+mn-cs"/>
              </a:rPr>
              <a:t> </a:t>
            </a:r>
            <a:r>
              <a:rPr lang="en-US" sz="2800" kern="1200" dirty="0">
                <a:solidFill>
                  <a:srgbClr val="C00000"/>
                </a:solidFill>
                <a:latin typeface="+mn-lt"/>
                <a:ea typeface="+mn-ea"/>
                <a:cs typeface="+mn-cs"/>
              </a:rPr>
              <a:t>Long-term ELLs </a:t>
            </a:r>
            <a:r>
              <a:rPr lang="en-US" sz="2800" kern="1200" dirty="0">
                <a:solidFill>
                  <a:schemeClr val="tx1"/>
                </a:solidFill>
                <a:latin typeface="+mn-lt"/>
                <a:ea typeface="+mn-ea"/>
                <a:cs typeface="+mn-cs"/>
              </a:rPr>
              <a:t>with more than 12 FTE periods(6 years) will not receive FTE funding </a:t>
            </a:r>
          </a:p>
          <a:p>
            <a:pPr marL="457200" indent="-457200">
              <a:buFont typeface="Arial" panose="020B0604020202020204" pitchFamily="34" charset="0"/>
              <a:buChar char="•"/>
            </a:pPr>
            <a:r>
              <a:rPr lang="en-US" sz="2800" dirty="0">
                <a:solidFill>
                  <a:srgbClr val="C00000"/>
                </a:solidFill>
              </a:rPr>
              <a:t>ESE/ELL students </a:t>
            </a:r>
            <a:r>
              <a:rPr lang="en-US" sz="2800" dirty="0"/>
              <a:t>will receive ESE funding over ELL FTE funding</a:t>
            </a:r>
            <a:endParaRPr lang="en-US" sz="2800" kern="1200" dirty="0">
              <a:solidFill>
                <a:schemeClr val="tx1"/>
              </a:solidFill>
              <a:latin typeface="+mn-lt"/>
              <a:ea typeface="+mn-ea"/>
              <a:cs typeface="+mn-cs"/>
            </a:endParaRPr>
          </a:p>
          <a:p>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620730295"/>
      </p:ext>
    </p:extLst>
  </p:cSld>
  <p:clrMapOvr>
    <a:masterClrMapping/>
  </p:clrMapOvr>
</p:sld>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TotalTime>
  <Words>2268</Words>
  <Application>Microsoft Office PowerPoint</Application>
  <PresentationFormat>On-screen Show (4:3)</PresentationFormat>
  <Paragraphs>404</Paragraphs>
  <Slides>35</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Arial</vt:lpstr>
      <vt:lpstr>Calibri</vt:lpstr>
      <vt:lpstr>Century Gothic</vt:lpstr>
      <vt:lpstr>Comic Sans MS</vt:lpstr>
      <vt:lpstr>Helvetica Neue</vt:lpstr>
      <vt:lpstr>Times</vt:lpstr>
      <vt:lpstr>Times New Roman</vt:lpstr>
      <vt:lpstr>Verdana</vt:lpstr>
      <vt:lpstr>Wingdings</vt:lpstr>
      <vt:lpstr>Office Theme</vt:lpstr>
      <vt:lpstr>Acrobat Document</vt:lpstr>
      <vt:lpstr>PowerPoint Presentation</vt:lpstr>
      <vt:lpstr>Agenda</vt:lpstr>
      <vt:lpstr>At a Glance </vt:lpstr>
      <vt:lpstr>Saved Student Views </vt:lpstr>
      <vt:lpstr>Student View </vt:lpstr>
      <vt:lpstr>Meetings and Decisions</vt:lpstr>
      <vt:lpstr>PowerPoint Presentation</vt:lpstr>
      <vt:lpstr>What’s the difference?</vt:lpstr>
      <vt:lpstr>Question: How can we estimate ELL FTE Projections for 2019 -2020?</vt:lpstr>
      <vt:lpstr>Saved Student Views</vt:lpstr>
      <vt:lpstr>Scenario</vt:lpstr>
      <vt:lpstr>REEVAL Meeting</vt:lpstr>
      <vt:lpstr>PowerPoint Presentation</vt:lpstr>
      <vt:lpstr>PowerPoint Presentation</vt:lpstr>
      <vt:lpstr>2018-2019 ACCESS for ELLs</vt:lpstr>
      <vt:lpstr>2018 - 2019 Planning Writing Sheet for ACCESS for ELLs</vt:lpstr>
      <vt:lpstr>Student Transfers during ACCESS</vt:lpstr>
      <vt:lpstr>Testing Accommodations</vt:lpstr>
      <vt:lpstr>Accommodations and Instructional Practices for English Language Learners (ELLs) for Assessment</vt:lpstr>
      <vt:lpstr>Accommodations and Instructional Practices for English Language Learners (ELLs) during SAT/ACT </vt:lpstr>
      <vt:lpstr>Accommodations</vt:lpstr>
      <vt:lpstr>2018-2019 FSA Accommodations </vt:lpstr>
      <vt:lpstr>Flexible Setting Letter</vt:lpstr>
      <vt:lpstr>Ellevation Grades Update </vt:lpstr>
      <vt:lpstr>Standards Review input requested</vt:lpstr>
      <vt:lpstr>ELLevation- Clever </vt:lpstr>
      <vt:lpstr>Congratulations! Mr. Sam Landrian</vt:lpstr>
      <vt:lpstr>PowerPoint Presentation</vt:lpstr>
      <vt:lpstr>2019 ESOL ACADEMIC COMPETITION (Middle &amp; High School ELLs)</vt:lpstr>
      <vt:lpstr>        ESOL Parent Leadership Council   2018-2019</vt:lpstr>
      <vt:lpstr>Parent Outreach Centers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M. Bustillo</dc:creator>
  <cp:lastModifiedBy>Stephanie M. Bustillo</cp:lastModifiedBy>
  <cp:revision>21</cp:revision>
  <dcterms:created xsi:type="dcterms:W3CDTF">2019-03-04T13:42:03Z</dcterms:created>
  <dcterms:modified xsi:type="dcterms:W3CDTF">2019-03-05T17:39:44Z</dcterms:modified>
</cp:coreProperties>
</file>