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2540fef4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2540fef4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2540fef4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2540fef4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2540fef4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2540fef4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2540fef4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2540fef4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2540fef4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2540fef4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2540fef4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2540fef4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2540fef4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2540fef48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2540fef4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2540fef4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2540fef4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2540fef4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2540fef4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2540fef4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2540fef4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2540fef4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2540fef4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2540fef4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2540fef4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2540fef4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2540fef4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2540fef48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760481"/>
            <a:ext cx="8229600" cy="27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D0B884"/>
              </a:buClr>
              <a:buSzPts val="2000"/>
              <a:buNone/>
              <a:defRPr sz="2000">
                <a:solidFill>
                  <a:srgbClr val="D0B884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876010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1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42238"/>
            <a:ext cx="4038600" cy="29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42238"/>
            <a:ext cx="4038600" cy="29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932789"/>
            <a:ext cx="40401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57200" y="1655375"/>
            <a:ext cx="4040100" cy="29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45026" y="932789"/>
            <a:ext cx="40419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45026" y="1655375"/>
            <a:ext cx="4041900" cy="29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87600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1" y="873674"/>
            <a:ext cx="30084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873673"/>
            <a:ext cx="5111700" cy="4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1" y="1825187"/>
            <a:ext cx="30084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410134" y="3928241"/>
            <a:ext cx="7260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410134" y="348156"/>
            <a:ext cx="7260900" cy="3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410134" y="4216292"/>
            <a:ext cx="72609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87600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865581"/>
            <a:ext cx="8229600" cy="27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mprakash.org/" TargetMode="External"/><Relationship Id="rId13" Type="http://schemas.openxmlformats.org/officeDocument/2006/relationships/image" Target="../media/image18.jpg"/><Relationship Id="rId3" Type="http://schemas.openxmlformats.org/officeDocument/2006/relationships/hyperlink" Target="https://www.gapyearassociation.org/gap-year-programs.php" TargetMode="External"/><Relationship Id="rId7" Type="http://schemas.openxmlformats.org/officeDocument/2006/relationships/hyperlink" Target="https://www.gooverseas.com/" TargetMode="External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abroad.com/" TargetMode="External"/><Relationship Id="rId11" Type="http://schemas.openxmlformats.org/officeDocument/2006/relationships/image" Target="../media/image16.jpg"/><Relationship Id="rId5" Type="http://schemas.openxmlformats.org/officeDocument/2006/relationships/hyperlink" Target="https://wwoof.net/" TargetMode="External"/><Relationship Id="rId10" Type="http://schemas.openxmlformats.org/officeDocument/2006/relationships/hyperlink" Target="https://www.thesca.org/" TargetMode="External"/><Relationship Id="rId4" Type="http://schemas.openxmlformats.org/officeDocument/2006/relationships/hyperlink" Target="https://urldefense.com/v3/__https:/www.globalcitizenyear.org/academy/__;!!PhOWcWs!jMhxW3LeLzcd2FCeet4Ax_hTBEtAj0rYL9cfgWKQvU3k1jXBqy3n7fF-8cksTnM$" TargetMode="External"/><Relationship Id="rId9" Type="http://schemas.openxmlformats.org/officeDocument/2006/relationships/hyperlink" Target="https://www.nationalservice.gov/programs/americorp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.fsu.edu/global/gapyea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fsu.edu/appl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oliver@fsu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cre.fsu.edu/global/gapyea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cre.fsu.edu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pyearassociation.org/gap-year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sfhouseblogs.com/gap-year-fellow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ctrTitle"/>
          </p:nvPr>
        </p:nvSpPr>
        <p:spPr>
          <a:xfrm>
            <a:off x="685800" y="730999"/>
            <a:ext cx="7772400" cy="151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gap year, and how do I take one before college?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"/>
          </p:nvPr>
        </p:nvSpPr>
        <p:spPr>
          <a:xfrm>
            <a:off x="1371600" y="2115700"/>
            <a:ext cx="6400800" cy="82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Presented by Warren Oliver (FSU CRE Associate Director for Global Programming)</a:t>
            </a:r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725" y="2939200"/>
            <a:ext cx="3504553" cy="18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Examples of Experiences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457200" y="1760481"/>
            <a:ext cx="82296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Gap Year Association List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Global Citizens Academy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WWOOF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GoAbroad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GoOverseas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Omprakash</a:t>
            </a:r>
            <a:endParaRPr sz="2200">
              <a:highlight>
                <a:srgbClr val="F4F4F4"/>
              </a:highligh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ighlight>
                  <a:srgbClr val="F4F4F4"/>
                </a:highlight>
                <a:hlinkClick r:id="rId9"/>
              </a:rPr>
              <a:t>Americorps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A29"/>
              </a:buClr>
              <a:buSzPts val="2200"/>
              <a:buChar char="●"/>
            </a:pPr>
            <a:r>
              <a:rPr lang="en" sz="2200" u="sng">
                <a:solidFill>
                  <a:schemeClr val="hlink"/>
                </a:solidFill>
                <a:highlight>
                  <a:srgbClr val="F4F4F4"/>
                </a:highlight>
                <a:hlinkClick r:id="rId10"/>
              </a:rPr>
              <a:t>Student Conservation Association</a:t>
            </a:r>
            <a:endParaRPr sz="380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17077" y="1830001"/>
            <a:ext cx="2038450" cy="21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72788" y="537350"/>
            <a:ext cx="1632339" cy="217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48875" y="3713275"/>
            <a:ext cx="1856249" cy="13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FSU’s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Gap Year Program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457200" y="1760481"/>
            <a:ext cx="82296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 fairly unique program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Offers students the opportunity to take a gap year before coming to FSU via a 12-month deferment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A 3-part program intended to enable students to </a:t>
            </a:r>
            <a:r>
              <a:rPr lang="en" sz="2400" i="1"/>
              <a:t>design</a:t>
            </a:r>
            <a:r>
              <a:rPr lang="en" sz="2400"/>
              <a:t>, </a:t>
            </a:r>
            <a:r>
              <a:rPr lang="en" sz="2400" i="1"/>
              <a:t>inact</a:t>
            </a:r>
            <a:r>
              <a:rPr lang="en" sz="2400"/>
              <a:t>, and </a:t>
            </a:r>
            <a:r>
              <a:rPr lang="en" sz="2400" i="1"/>
              <a:t>reflect </a:t>
            </a:r>
            <a:r>
              <a:rPr lang="en" sz="2400"/>
              <a:t>upon their gap year experiences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Grounds future undergraduate experience within personal interest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Grants </a:t>
            </a:r>
            <a:r>
              <a:rPr lang="en" sz="2400" i="1"/>
              <a:t>formative experience</a:t>
            </a:r>
            <a:r>
              <a:rPr lang="en" sz="2400"/>
              <a:t> to students through the Gap Year Engage-100 course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375" y="4209400"/>
            <a:ext cx="1723399" cy="93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FSU’s Gap Year Fellows Funding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63447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97750" algn="l" rtl="0">
              <a:spcBef>
                <a:spcPts val="640"/>
              </a:spcBef>
              <a:spcAft>
                <a:spcPts val="0"/>
              </a:spcAft>
              <a:buSzPct val="114631"/>
              <a:buChar char="•"/>
            </a:pPr>
            <a:r>
              <a:rPr lang="en" sz="2733"/>
              <a:t>Up to $5000 for expenses related to gap year experience</a:t>
            </a:r>
            <a:endParaRPr sz="2333"/>
          </a:p>
          <a:p>
            <a:pPr marL="457200" lvl="0" indent="-37616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733"/>
              <a:t>Only offered to qualifying projects:</a:t>
            </a:r>
            <a:endParaRPr sz="2733"/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517" i="1"/>
              <a:t>Intercultural experience</a:t>
            </a:r>
            <a:endParaRPr sz="2517" i="1"/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517" i="1"/>
              <a:t>Service-centered</a:t>
            </a:r>
            <a:endParaRPr sz="2517" i="1"/>
          </a:p>
          <a:p>
            <a:pPr marL="914400" lvl="1" indent="-364490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517" i="1"/>
              <a:t>Must be at least 6 months</a:t>
            </a:r>
            <a:endParaRPr sz="2517" i="1"/>
          </a:p>
          <a:p>
            <a:pPr marL="457200" lvl="0" indent="-37616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733"/>
              <a:t>Bright Futures Funding would not apply to the Gap Year</a:t>
            </a:r>
            <a:endParaRPr sz="2733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775" y="2455487"/>
            <a:ext cx="1695025" cy="138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Application Process at FSU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65352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640"/>
              </a:spcBef>
              <a:spcAft>
                <a:spcPts val="0"/>
              </a:spcAft>
              <a:buSzPts val="2000"/>
              <a:buChar char="•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Apply to and be accepted by FSU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Apply to FSU’s Gap Year Program</a:t>
            </a:r>
            <a:endParaRPr sz="2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FSU GYP application: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Questions will ask about:</a:t>
            </a:r>
            <a:endParaRPr sz="20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You (fill in the blanks: name, major, etc)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Your interest in the Gap Year and thoughts for the experience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you want to pursue funding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sz="1600"/>
              <a:t>Letter of recommendation (from someone who can speak about your abilities to do such a program)</a:t>
            </a:r>
            <a:endParaRPr sz="1600"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403" y="1760475"/>
            <a:ext cx="1958523" cy="20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Contact Warren Oliver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57060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Email: </a:t>
            </a:r>
            <a:r>
              <a:rPr lang="en" sz="2600" u="sng">
                <a:solidFill>
                  <a:schemeClr val="hlink"/>
                </a:solidFill>
                <a:hlinkClick r:id="rId3"/>
              </a:rPr>
              <a:t>boliver@fsu.edu</a:t>
            </a:r>
            <a:r>
              <a:rPr lang="en" sz="2600"/>
              <a:t>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Phone: (850) 644-7420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Online: </a:t>
            </a:r>
            <a:r>
              <a:rPr lang="en" sz="2600" u="sng">
                <a:solidFill>
                  <a:schemeClr val="hlink"/>
                </a:solidFill>
                <a:hlinkClick r:id="rId4"/>
              </a:rPr>
              <a:t>https://cre.fsu.edu/global/gapyear</a:t>
            </a:r>
            <a:endParaRPr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199" y="1744675"/>
            <a:ext cx="2073250" cy="28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 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Contact the CRE Office</a:t>
            </a:r>
            <a:r>
              <a:rPr lang="en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152400" y="3634400"/>
            <a:ext cx="28980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2520"/>
              <a:buFont typeface="Noto Sans Symbols"/>
              <a:buNone/>
            </a:pPr>
            <a:r>
              <a:rPr lang="en" sz="28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www.cre.fsu.edu</a:t>
            </a:r>
            <a:endParaRPr sz="2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221125" y="2896788"/>
            <a:ext cx="2961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latin typeface="Arial"/>
                <a:ea typeface="Arial"/>
                <a:cs typeface="Arial"/>
                <a:sym typeface="Arial"/>
              </a:rPr>
              <a:t>(850) 645-9630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609602" y="2079995"/>
            <a:ext cx="22290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cre@fsu.edu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6249293" y="2149556"/>
            <a:ext cx="2898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@CREFSU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6294900" y="2937539"/>
            <a:ext cx="25176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</a:rPr>
              <a:t>@CRE_FSU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87" name="Google Shape;187;p26" descr="Image result for faceboo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7890" y="2095098"/>
            <a:ext cx="464175" cy="4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 descr="Image result for Instagram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5649" y="2716587"/>
            <a:ext cx="728672" cy="7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 descr="Image result for twitter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2413" y="3602602"/>
            <a:ext cx="695149" cy="6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6294893" y="3764453"/>
            <a:ext cx="25176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i="0" u="none" strike="noStrike" cap="none">
                <a:solidFill>
                  <a:schemeClr val="dk1"/>
                </a:solidFill>
              </a:rPr>
              <a:t>@FSU_CRE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0975" y="2058125"/>
            <a:ext cx="560399" cy="5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0976" y="2846255"/>
            <a:ext cx="560399" cy="5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0969" y="3634377"/>
            <a:ext cx="560401" cy="56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19260" y="2610761"/>
            <a:ext cx="940347" cy="940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Agenda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760481"/>
            <a:ext cx="82296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16560" algn="l" rtl="0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b="1" i="1" dirty="0"/>
              <a:t>6:00pm-6:05pm:</a:t>
            </a:r>
            <a:r>
              <a:rPr lang="en" b="1" dirty="0"/>
              <a:t> </a:t>
            </a:r>
            <a:r>
              <a:rPr lang="en" dirty="0"/>
              <a:t>Introductions</a:t>
            </a:r>
            <a:endParaRPr i="1" dirty="0"/>
          </a:p>
          <a:p>
            <a:pPr marL="457200" lvl="0" indent="-41656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i="1" dirty="0"/>
              <a:t>6:05pm-6:20pm:</a:t>
            </a:r>
            <a:r>
              <a:rPr lang="en" b="1" dirty="0"/>
              <a:t> </a:t>
            </a:r>
            <a:r>
              <a:rPr lang="en" dirty="0"/>
              <a:t>Brainstorm Activity about</a:t>
            </a:r>
            <a:br>
              <a:rPr lang="en" dirty="0"/>
            </a:br>
            <a:r>
              <a:rPr lang="en" dirty="0"/>
              <a:t>			       Gap Years</a:t>
            </a:r>
            <a:endParaRPr i="1" dirty="0"/>
          </a:p>
          <a:p>
            <a:pPr marL="457200" lvl="0" indent="-41656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i="1" dirty="0"/>
              <a:t>6:20pm-6:35pm:</a:t>
            </a:r>
            <a:r>
              <a:rPr lang="en" i="1" dirty="0"/>
              <a:t> </a:t>
            </a:r>
            <a:r>
              <a:rPr lang="en" dirty="0"/>
              <a:t>Define Gap Years and</a:t>
            </a:r>
            <a:br>
              <a:rPr lang="en" dirty="0"/>
            </a:br>
            <a:r>
              <a:rPr lang="en" dirty="0"/>
              <a:t>			       Experiences</a:t>
            </a:r>
            <a:endParaRPr i="1" dirty="0"/>
          </a:p>
          <a:p>
            <a:pPr marL="457200" lvl="0" indent="-41656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i="1" dirty="0"/>
              <a:t>6:35pm-6:45pm:</a:t>
            </a:r>
            <a:r>
              <a:rPr lang="en" dirty="0"/>
              <a:t> Explain Gap Years at FSU</a:t>
            </a:r>
            <a:endParaRPr dirty="0"/>
          </a:p>
          <a:p>
            <a:pPr marL="457200" lvl="0" indent="-41656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b="1" i="1" dirty="0"/>
              <a:t>6:45pm-7:00pm:</a:t>
            </a:r>
            <a:r>
              <a:rPr lang="en" b="1" dirty="0"/>
              <a:t> </a:t>
            </a:r>
            <a:r>
              <a:rPr lang="en" dirty="0"/>
              <a:t>Q&amp;A</a:t>
            </a:r>
            <a:endParaRPr dirty="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9925" y="560713"/>
            <a:ext cx="1355225" cy="13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Quick Question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71826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What is a Gap Year, and why might it be helpful to take one?</a:t>
            </a:r>
            <a:endParaRPr sz="26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What are your goals for taking a Gap Year?</a:t>
            </a:r>
            <a:endParaRPr sz="38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585" y="2392078"/>
            <a:ext cx="1208225" cy="235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 what is a Gap Year?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41148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4170" algn="l" rtl="0">
              <a:spcBef>
                <a:spcPts val="640"/>
              </a:spcBef>
              <a:spcAft>
                <a:spcPts val="0"/>
              </a:spcAft>
              <a:buSzPct val="81250"/>
              <a:buChar char="•"/>
            </a:pPr>
            <a:r>
              <a:rPr lang="en"/>
              <a:t>Helpful links:</a:t>
            </a:r>
            <a:endParaRPr/>
          </a:p>
          <a:p>
            <a:pPr marL="914400" lvl="1" indent="-344169" algn="l" rtl="0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" sz="2600" u="sng">
                <a:solidFill>
                  <a:schemeClr val="hlink"/>
                </a:solidFill>
                <a:hlinkClick r:id="rId3"/>
              </a:rPr>
              <a:t>Gap Year Association </a:t>
            </a:r>
            <a:endParaRPr/>
          </a:p>
          <a:p>
            <a:pPr marL="914400" lvl="1" indent="-344169" algn="l" rtl="0">
              <a:spcBef>
                <a:spcPts val="560"/>
              </a:spcBef>
              <a:spcAft>
                <a:spcPts val="0"/>
              </a:spcAft>
              <a:buSzPct val="100000"/>
              <a:buChar char="–"/>
            </a:pPr>
            <a:r>
              <a:rPr lang="en" sz="2600" u="sng">
                <a:solidFill>
                  <a:schemeClr val="hlink"/>
                </a:solidFill>
                <a:hlinkClick r:id="rId3"/>
              </a:rPr>
              <a:t>Definition and History</a:t>
            </a:r>
            <a:endParaRPr sz="2600"/>
          </a:p>
          <a:p>
            <a:pPr marL="457200" lvl="0" indent="-36639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00"/>
              <a:t>Focus: </a:t>
            </a:r>
            <a:br>
              <a:rPr lang="en" sz="3100"/>
            </a:br>
            <a:r>
              <a:rPr lang="en" sz="3100"/>
              <a:t>Finding personal Interest to center experiences</a:t>
            </a:r>
            <a:endParaRPr sz="310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171"/>
              <a:t>3 Phases:</a:t>
            </a:r>
            <a:endParaRPr sz="3171"/>
          </a:p>
          <a:p>
            <a:pPr marL="914400" lvl="1" indent="-341883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548"/>
              <a:t>Preparation</a:t>
            </a:r>
            <a:endParaRPr sz="2548"/>
          </a:p>
          <a:p>
            <a:pPr marL="914400" lvl="1" indent="-341883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548"/>
              <a:t>Experience </a:t>
            </a:r>
            <a:endParaRPr sz="2548"/>
          </a:p>
          <a:p>
            <a:pPr marL="914400" lvl="1" indent="-341883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548"/>
              <a:t>Reflection</a:t>
            </a:r>
            <a:endParaRPr sz="3548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550" y="1529850"/>
            <a:ext cx="3236250" cy="32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Phase 1: Preparation</a:t>
            </a:r>
            <a:endParaRPr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49329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75443" algn="l" rtl="0">
              <a:spcBef>
                <a:spcPts val="640"/>
              </a:spcBef>
              <a:spcAft>
                <a:spcPts val="0"/>
              </a:spcAft>
              <a:buSzPct val="104166"/>
              <a:buChar char="•"/>
            </a:pPr>
            <a:r>
              <a:rPr lang="en" sz="2400" dirty="0"/>
              <a:t>How should we prepare for such an experience?</a:t>
            </a:r>
            <a:endParaRPr sz="1500"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 dirty="0"/>
              <a:t>Preparation Goals: </a:t>
            </a:r>
            <a:endParaRPr sz="2000" dirty="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000" dirty="0"/>
              <a:t>Discuss </a:t>
            </a:r>
            <a:r>
              <a:rPr lang="en" sz="2000" i="1" dirty="0"/>
              <a:t>goal setting and planning</a:t>
            </a:r>
            <a:endParaRPr sz="2000" i="1" dirty="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000" dirty="0"/>
              <a:t>Explain </a:t>
            </a:r>
            <a:r>
              <a:rPr lang="en" sz="2000" i="1" dirty="0"/>
              <a:t>the need for flexibility to still meet goals </a:t>
            </a:r>
            <a:r>
              <a:rPr lang="en" sz="2000" dirty="0"/>
              <a:t>in difficult environments</a:t>
            </a:r>
            <a:endParaRPr sz="2000" dirty="0"/>
          </a:p>
          <a:p>
            <a:pPr marL="914400" lvl="1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000" i="1" dirty="0"/>
              <a:t>Plan intended gap year experiences</a:t>
            </a:r>
            <a:endParaRPr sz="2000" i="1" dirty="0"/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000" dirty="0"/>
              <a:t>At FSU: covered as part of Info Sessions (the summer before an experience)</a:t>
            </a:r>
            <a:endParaRPr sz="2000" dirty="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525" y="2316188"/>
            <a:ext cx="3053050" cy="15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Phase 2: Student Experience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760481"/>
            <a:ext cx="82296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spcBef>
                <a:spcPts val="64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Specifics TBD by student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Goal: </a:t>
            </a:r>
            <a:r>
              <a:rPr lang="en" sz="1900" i="1"/>
              <a:t>have the experience you’ve planned for</a:t>
            </a:r>
            <a:endParaRPr sz="12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Remote, Domestic, and International Opportunities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Student-Developed</a:t>
            </a:r>
            <a:endParaRPr sz="19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" sz="1200"/>
              <a:t>Independent Experience developed during summer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" sz="1200"/>
              <a:t>Can be tweaked throughout the year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601" y="3331275"/>
            <a:ext cx="2309700" cy="17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825" y="1488950"/>
            <a:ext cx="2170173" cy="216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Arial"/>
                <a:ea typeface="Arial"/>
                <a:cs typeface="Arial"/>
                <a:sym typeface="Arial"/>
              </a:rPr>
              <a:t>Phase 3: Reflection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63672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76237" algn="l" rtl="0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3000"/>
              <a:t>Using your experience to make the most of college</a:t>
            </a:r>
            <a:endParaRPr sz="3000"/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000"/>
              <a:t>Goal: </a:t>
            </a:r>
            <a:r>
              <a:rPr lang="en" sz="3000" i="1"/>
              <a:t>How to follow up on THAT?</a:t>
            </a:r>
            <a:endParaRPr sz="3000" i="1"/>
          </a:p>
          <a:p>
            <a:pPr marL="914400" lvl="1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1600"/>
              <a:t>Reflect on gap year experiences</a:t>
            </a:r>
            <a:endParaRPr sz="1600"/>
          </a:p>
          <a:p>
            <a:pPr marL="914400" lvl="1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1600"/>
              <a:t>Explore forms of engagement </a:t>
            </a:r>
            <a:br>
              <a:rPr lang="en" sz="1600"/>
            </a:br>
            <a:r>
              <a:rPr lang="en" sz="1600"/>
              <a:t>(both academic and extra-curricular) </a:t>
            </a:r>
            <a:endParaRPr sz="1600"/>
          </a:p>
          <a:p>
            <a:pPr marL="914400" lvl="1" indent="-3073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1600"/>
              <a:t>Plan for future undergraduate experience based upon reflections and observations from gap year</a:t>
            </a:r>
            <a:endParaRPr/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3000"/>
              <a:t>At FSU: covered in a Fall Engage-100 course for students (the first fall at FSU)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500" y="1822875"/>
            <a:ext cx="2269925" cy="22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Developing Your Experience</a:t>
            </a:r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457200" y="1760475"/>
            <a:ext cx="57285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81317" algn="l" rtl="0"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Part of the Preparation Sessions</a:t>
            </a:r>
            <a:br>
              <a:rPr lang="en" sz="2600"/>
            </a:br>
            <a:r>
              <a:rPr lang="en" sz="2600"/>
              <a:t>(don’t worry if you do not know</a:t>
            </a:r>
            <a:br>
              <a:rPr lang="en" sz="2600"/>
            </a:br>
            <a:r>
              <a:rPr lang="en" sz="2600"/>
              <a:t> exactly what you want to do now)</a:t>
            </a:r>
            <a:endParaRPr sz="260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Should be relevant to your </a:t>
            </a:r>
            <a:endParaRPr sz="2600"/>
          </a:p>
          <a:p>
            <a:pPr marL="914400" lvl="1" indent="-357822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200"/>
              <a:t>Interests </a:t>
            </a:r>
            <a:endParaRPr sz="2200"/>
          </a:p>
          <a:p>
            <a:pPr marL="914400" lvl="1" indent="-357822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 sz="2200"/>
              <a:t>Abilities</a:t>
            </a:r>
            <a:endParaRPr sz="2200"/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83572"/>
              <a:buChar char="•"/>
            </a:pPr>
            <a:r>
              <a:rPr lang="en" sz="2632"/>
              <a:t>At FSU: </a:t>
            </a:r>
            <a:r>
              <a:rPr lang="en" sz="2600"/>
              <a:t>Part of the Preparation Sessions (the summer before an experience)</a:t>
            </a:r>
            <a:endParaRPr sz="22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700" y="2303825"/>
            <a:ext cx="2539424" cy="16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7200" y="873672"/>
            <a:ext cx="8229600" cy="72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 what are experiences like?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7200" y="1760481"/>
            <a:ext cx="8229600" cy="27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/>
              <a:t>Check out FSU’s Gap Year students’ </a:t>
            </a:r>
            <a:r>
              <a:rPr lang="en" i="1" u="sng">
                <a:solidFill>
                  <a:schemeClr val="hlink"/>
                </a:solidFill>
                <a:hlinkClick r:id="rId3"/>
              </a:rPr>
              <a:t>Experience Blogs</a:t>
            </a:r>
            <a:r>
              <a:rPr lang="en" i="1"/>
              <a:t> to find out more!</a:t>
            </a:r>
            <a:endParaRPr i="1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348850"/>
            <a:ext cx="2949300" cy="13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6950" y="2869350"/>
            <a:ext cx="1405224" cy="187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2625" y="2729900"/>
            <a:ext cx="2013950" cy="20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rgbClr val="000000"/>
      </a:dk1>
      <a:lt1>
        <a:srgbClr val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Macintosh PowerPoint</Application>
  <PresentationFormat>On-screen Show (16:9)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Times New Roman</vt:lpstr>
      <vt:lpstr>Noto Sans Symbols</vt:lpstr>
      <vt:lpstr>Arial</vt:lpstr>
      <vt:lpstr>Garnet_HighDef-1</vt:lpstr>
      <vt:lpstr>What is a gap year, and how do I take one before college?</vt:lpstr>
      <vt:lpstr>Session Agenda</vt:lpstr>
      <vt:lpstr>Quick Question</vt:lpstr>
      <vt:lpstr>So what is a Gap Year?</vt:lpstr>
      <vt:lpstr>Phase 1: Preparation</vt:lpstr>
      <vt:lpstr>Phase 2: Student Experience</vt:lpstr>
      <vt:lpstr>Phase 3: Reflection</vt:lpstr>
      <vt:lpstr>Developing Your Experience</vt:lpstr>
      <vt:lpstr>So what are experiences like?</vt:lpstr>
      <vt:lpstr>Examples of Experiences</vt:lpstr>
      <vt:lpstr>FSU’s Gap Year Program</vt:lpstr>
      <vt:lpstr>FSU’s Gap Year Fellows Funding</vt:lpstr>
      <vt:lpstr>Application Process at FSU</vt:lpstr>
      <vt:lpstr>Contact Warren Oliver</vt:lpstr>
      <vt:lpstr> Contact the CRE Office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gap year, and how do I take one before college?</dc:title>
  <cp:lastModifiedBy>Warren Oliver</cp:lastModifiedBy>
  <cp:revision>1</cp:revision>
  <dcterms:modified xsi:type="dcterms:W3CDTF">2021-04-28T17:02:52Z</dcterms:modified>
</cp:coreProperties>
</file>